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authors.xml" ContentType="application/vnd.ms-powerpoint.authors+xml"/>
  <Override PartName="/ppt/charts/chart1.xml" ContentType="application/vnd.openxmlformats-officedocument.drawingml.chart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17"/>
  </p:notesMasterIdLst>
  <p:handoutMasterIdLst>
    <p:handoutMasterId r:id="rId18"/>
  </p:handoutMasterIdLst>
  <p:sldIdLst>
    <p:sldId id="978" r:id="rId3"/>
    <p:sldId id="987" r:id="rId4"/>
    <p:sldId id="962" r:id="rId5"/>
    <p:sldId id="961" r:id="rId6"/>
    <p:sldId id="988" r:id="rId7"/>
    <p:sldId id="991" r:id="rId8"/>
    <p:sldId id="989" r:id="rId9"/>
    <p:sldId id="990" r:id="rId10"/>
    <p:sldId id="994" r:id="rId11"/>
    <p:sldId id="995" r:id="rId12"/>
    <p:sldId id="996" r:id="rId13"/>
    <p:sldId id="997" r:id="rId14"/>
    <p:sldId id="262" r:id="rId15"/>
    <p:sldId id="263" r:id="rId1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E588031-CF10-E55A-B646-19C803265A5C}" name="Velík Jakub" initials="JV" userId="S::Velikj@sukl.cz::35a322f7-f9e6-4bff-a4a9-8331dd395cf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828"/>
    <a:srgbClr val="28457A"/>
    <a:srgbClr val="1C2E76"/>
    <a:srgbClr val="65D7DD"/>
    <a:srgbClr val="04778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7" autoAdjust="0"/>
    <p:restoredTop sz="89731" autoAdjust="0"/>
  </p:normalViewPr>
  <p:slideViewPr>
    <p:cSldViewPr snapToGrid="0">
      <p:cViewPr varScale="1">
        <p:scale>
          <a:sx n="87" d="100"/>
          <a:sy n="87" d="100"/>
        </p:scale>
        <p:origin x="111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elikj\Downloads\10%20V&#253;voz%20do%20zahrani&#269;&#237;%20X%20dod&#225;vky%20do%20&#268;R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[10 Vývoz do zahraničí X dodávky do ČR (2).xlsx]List1!Kontingenční tabulka1</c:name>
    <c:fmtId val="1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/>
              <a:t>Dodávky v roce </a:t>
            </a:r>
            <a:r>
              <a:rPr lang="en-US" b="1" dirty="0"/>
              <a:t>2025</a:t>
            </a:r>
            <a:r>
              <a:rPr lang="cs-CZ" b="1" dirty="0"/>
              <a:t> (balení, DIS-13), celkem 10 tisíc balení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4"/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>
              <a:lumMod val="60000"/>
            </a:schemeClr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6"/>
        <c:spPr>
          <a:solidFill>
            <a:schemeClr val="accent2">
              <a:lumMod val="80000"/>
              <a:lumOff val="20000"/>
            </a:schemeClr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7"/>
        <c:spPr>
          <a:solidFill>
            <a:schemeClr val="accent3">
              <a:lumMod val="50000"/>
            </a:schemeClr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8"/>
        <c:spPr>
          <a:solidFill>
            <a:schemeClr val="accent6">
              <a:lumMod val="80000"/>
              <a:lumOff val="20000"/>
            </a:schemeClr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9"/>
        <c:spPr>
          <a:solidFill>
            <a:schemeClr val="accent5">
              <a:lumMod val="60000"/>
              <a:lumOff val="40000"/>
            </a:schemeClr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0"/>
        <c:spPr>
          <a:solidFill>
            <a:schemeClr val="accent3">
              <a:lumMod val="80000"/>
            </a:schemeClr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1"/>
        <c:spPr>
          <a:solidFill>
            <a:schemeClr val="accent6">
              <a:lumMod val="50000"/>
            </a:schemeClr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2"/>
        <c:spPr>
          <a:solidFill>
            <a:schemeClr val="accent1">
              <a:lumMod val="80000"/>
              <a:lumOff val="20000"/>
            </a:schemeClr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2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2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2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3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3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4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4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5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9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9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0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0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1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2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2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</c15:spPr>
            </c:ext>
          </c:extLst>
        </c:dLbl>
      </c:pivotFmt>
      <c:pivotFmt>
        <c:idx val="13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13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List1!$B$3:$B$4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174-4CEF-929A-987A763103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174-4CEF-929A-987A763103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174-4CEF-929A-987A763103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174-4CEF-929A-987A763103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174-4CEF-929A-987A763103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174-4CEF-929A-987A763103F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174-4CEF-929A-987A763103F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174-4CEF-929A-987A763103F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174-4CEF-929A-987A763103F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9174-4CEF-929A-987A763103F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9174-4CEF-929A-987A763103FE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9174-4CEF-929A-987A763103FE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9174-4CEF-929A-987A763103FE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9174-4CEF-929A-987A763103FE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9174-4CEF-929A-987A763103FE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9174-4CEF-929A-987A763103FE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9174-4CEF-929A-987A763103FE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9174-4CEF-929A-987A763103FE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9174-4CEF-929A-987A763103FE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9174-4CEF-929A-987A763103FE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9174-4CEF-929A-987A763103FE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B-9174-4CEF-929A-987A763103FE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D-9174-4CEF-929A-987A763103FE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F-9174-4CEF-929A-987A763103FE}"/>
              </c:ext>
            </c:extLst>
          </c:dPt>
          <c:dPt>
            <c:idx val="2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1-9174-4CEF-929A-987A763103FE}"/>
              </c:ext>
            </c:extLst>
          </c:dPt>
          <c:dPt>
            <c:idx val="2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3-9174-4CEF-929A-987A763103FE}"/>
              </c:ext>
            </c:extLst>
          </c:dPt>
          <c:dPt>
            <c:idx val="26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5-9174-4CEF-929A-987A763103FE}"/>
              </c:ext>
            </c:extLst>
          </c:dPt>
          <c:dPt>
            <c:idx val="2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7-9174-4CEF-929A-987A763103FE}"/>
              </c:ext>
            </c:extLst>
          </c:dPt>
          <c:dPt>
            <c:idx val="28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9-9174-4CEF-929A-987A763103FE}"/>
              </c:ext>
            </c:extLst>
          </c:dPt>
          <c:dPt>
            <c:idx val="29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B-9174-4CEF-929A-987A763103FE}"/>
              </c:ext>
            </c:extLst>
          </c:dPt>
          <c:dPt>
            <c:idx val="30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D-9174-4CEF-929A-987A763103FE}"/>
              </c:ext>
            </c:extLst>
          </c:dPt>
          <c:dPt>
            <c:idx val="31"/>
            <c:bubble3D val="0"/>
            <c:spPr>
              <a:solidFill>
                <a:schemeClr val="accent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3F-9174-4CEF-929A-987A763103FE}"/>
              </c:ext>
            </c:extLst>
          </c:dPt>
          <c:dPt>
            <c:idx val="32"/>
            <c:bubble3D val="0"/>
            <c:spPr>
              <a:solidFill>
                <a:schemeClr val="accent3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1-9174-4CEF-929A-987A763103FE}"/>
              </c:ext>
            </c:extLst>
          </c:dPt>
          <c:dPt>
            <c:idx val="33"/>
            <c:bubble3D val="0"/>
            <c:spPr>
              <a:solidFill>
                <a:schemeClr val="accent4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3-9174-4CEF-929A-987A763103FE}"/>
              </c:ext>
            </c:extLst>
          </c:dPt>
          <c:dPt>
            <c:idx val="34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5-9174-4CEF-929A-987A763103FE}"/>
              </c:ext>
            </c:extLst>
          </c:dPt>
          <c:dPt>
            <c:idx val="35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7-9174-4CEF-929A-987A763103FE}"/>
              </c:ext>
            </c:extLst>
          </c:dPt>
          <c:dPt>
            <c:idx val="36"/>
            <c:bubble3D val="0"/>
            <c:spPr>
              <a:solidFill>
                <a:schemeClr val="accent1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9-9174-4CEF-929A-987A763103FE}"/>
              </c:ext>
            </c:extLst>
          </c:dPt>
          <c:dPt>
            <c:idx val="37"/>
            <c:bubble3D val="0"/>
            <c:spPr>
              <a:solidFill>
                <a:schemeClr val="accent2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B-9174-4CEF-929A-987A763103FE}"/>
              </c:ext>
            </c:extLst>
          </c:dPt>
          <c:dPt>
            <c:idx val="38"/>
            <c:bubble3D val="0"/>
            <c:spPr>
              <a:solidFill>
                <a:schemeClr val="accent3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D-9174-4CEF-929A-987A763103FE}"/>
              </c:ext>
            </c:extLst>
          </c:dPt>
          <c:dPt>
            <c:idx val="39"/>
            <c:bubble3D val="0"/>
            <c:spPr>
              <a:solidFill>
                <a:schemeClr val="accent4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4F-9174-4CEF-929A-987A763103FE}"/>
              </c:ext>
            </c:extLst>
          </c:dPt>
          <c:dLbls>
            <c:dLbl>
              <c:idx val="1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74-4CEF-929A-987A763103FE}"/>
                </c:ext>
              </c:extLst>
            </c:dLbl>
            <c:dLbl>
              <c:idx val="11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174-4CEF-929A-987A763103FE}"/>
                </c:ext>
              </c:extLst>
            </c:dLbl>
            <c:dLbl>
              <c:idx val="12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174-4CEF-929A-987A763103FE}"/>
                </c:ext>
              </c:extLst>
            </c:dLbl>
            <c:dLbl>
              <c:idx val="13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174-4CEF-929A-987A763103FE}"/>
                </c:ext>
              </c:extLst>
            </c:dLbl>
            <c:dLbl>
              <c:idx val="17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174-4CEF-929A-987A763103FE}"/>
                </c:ext>
              </c:extLst>
            </c:dLbl>
            <c:dLbl>
              <c:idx val="20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174-4CEF-929A-987A763103FE}"/>
                </c:ext>
              </c:extLst>
            </c:dLbl>
            <c:dLbl>
              <c:idx val="28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174-4CEF-929A-987A763103FE}"/>
                </c:ext>
              </c:extLst>
            </c:dLbl>
            <c:dLbl>
              <c:idx val="32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174-4CEF-929A-987A763103FE}"/>
                </c:ext>
              </c:extLst>
            </c:dLbl>
            <c:dLbl>
              <c:idx val="35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9174-4CEF-929A-987A763103FE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List1!$A$5:$A$45</c:f>
              <c:strCache>
                <c:ptCount val="40"/>
                <c:pt idx="0">
                  <c:v>2-[18F]-FDG</c:v>
                </c:pt>
                <c:pt idx="1">
                  <c:v>DATSCAN</c:v>
                </c:pt>
                <c:pt idx="2">
                  <c:v>ERMM-1</c:v>
                </c:pt>
                <c:pt idx="3">
                  <c:v>FLUDEOXYGLUCOSE (18F) BIONT</c:v>
                </c:pt>
                <c:pt idx="4">
                  <c:v>FLUDEOXYGLUKOSA</c:v>
                </c:pt>
                <c:pt idx="5">
                  <c:v>FLUORID (18F) SODNÝ RADIOMEDIC</c:v>
                </c:pt>
                <c:pt idx="6">
                  <c:v>FLUORODOPA (18F) UJV</c:v>
                </c:pt>
                <c:pt idx="7">
                  <c:v>FLUOROCHOLINE (18F) UJV</c:v>
                </c:pt>
                <c:pt idx="8">
                  <c:v>GALLIUM (67GA) CITRATE INJECTION</c:v>
                </c:pt>
                <c:pt idx="9">
                  <c:v>INDIUM (111 IN) DTPA</c:v>
                </c:pt>
                <c:pt idx="10">
                  <c:v>INDIUM (IN111) OXINATE</c:v>
                </c:pt>
                <c:pt idx="11">
                  <c:v>IODOPOL</c:v>
                </c:pt>
                <c:pt idx="12">
                  <c:v>KRYPTOSCAN</c:v>
                </c:pt>
                <c:pt idx="13">
                  <c:v>LOCAMETZ</c:v>
                </c:pt>
                <c:pt idx="14">
                  <c:v>LUTATHERA</c:v>
                </c:pt>
                <c:pt idx="15">
                  <c:v>MIBG(I123)</c:v>
                </c:pt>
                <c:pt idx="16">
                  <c:v>MYOVIEW</c:v>
                </c:pt>
                <c:pt idx="17">
                  <c:v>NANO-ALBUMON</c:v>
                </c:pt>
                <c:pt idx="18">
                  <c:v>OCTREOSCAN</c:v>
                </c:pt>
                <c:pt idx="19">
                  <c:v>PLUVICTO</c:v>
                </c:pt>
                <c:pt idx="20">
                  <c:v>PULMOCIS</c:v>
                </c:pt>
                <c:pt idx="21">
                  <c:v>PYLCLARI</c:v>
                </c:pt>
                <c:pt idx="22">
                  <c:v>QUADRAMET</c:v>
                </c:pt>
                <c:pt idx="23">
                  <c:v>RE-186-MM-1</c:v>
                </c:pt>
                <c:pt idx="24">
                  <c:v>RENOSCINT MAG3</c:v>
                </c:pt>
                <c:pt idx="25">
                  <c:v>SEHCAT</c:v>
                </c:pt>
                <c:pt idx="26">
                  <c:v>SODIUM IODIDE (131I) IZOTOP</c:v>
                </c:pt>
                <c:pt idx="27">
                  <c:v>SODIUM IODIDE (I123) INJECTION</c:v>
                </c:pt>
                <c:pt idx="28">
                  <c:v>SOMAKIT TOC</c:v>
                </c:pt>
                <c:pt idx="29">
                  <c:v>STAMICIS</c:v>
                </c:pt>
                <c:pt idx="30">
                  <c:v>TECHNESCAN DMSA</c:v>
                </c:pt>
                <c:pt idx="31">
                  <c:v>TECHNESCAN DTPA</c:v>
                </c:pt>
                <c:pt idx="32">
                  <c:v>TECHNESCAN HDP</c:v>
                </c:pt>
                <c:pt idx="33">
                  <c:v>TECHNESCAN MAG3</c:v>
                </c:pt>
                <c:pt idx="34">
                  <c:v>TECHNESCAN PYP</c:v>
                </c:pt>
                <c:pt idx="35">
                  <c:v>TEKTROTYD</c:v>
                </c:pt>
                <c:pt idx="36">
                  <c:v>ULTRA TECHNEKOW FM</c:v>
                </c:pt>
                <c:pt idx="37">
                  <c:v>ULTRATAG RBC</c:v>
                </c:pt>
                <c:pt idx="38">
                  <c:v>XOFIGO</c:v>
                </c:pt>
                <c:pt idx="39">
                  <c:v>(prázdné)</c:v>
                </c:pt>
              </c:strCache>
            </c:strRef>
          </c:cat>
          <c:val>
            <c:numRef>
              <c:f>List1!$B$5:$B$45</c:f>
              <c:numCache>
                <c:formatCode>General</c:formatCode>
                <c:ptCount val="40"/>
                <c:pt idx="0">
                  <c:v>26</c:v>
                </c:pt>
                <c:pt idx="1">
                  <c:v>1536</c:v>
                </c:pt>
                <c:pt idx="2">
                  <c:v>1</c:v>
                </c:pt>
                <c:pt idx="3">
                  <c:v>24</c:v>
                </c:pt>
                <c:pt idx="4">
                  <c:v>64</c:v>
                </c:pt>
                <c:pt idx="5">
                  <c:v>5</c:v>
                </c:pt>
                <c:pt idx="6">
                  <c:v>6</c:v>
                </c:pt>
                <c:pt idx="7">
                  <c:v>5</c:v>
                </c:pt>
                <c:pt idx="8">
                  <c:v>8</c:v>
                </c:pt>
                <c:pt idx="9">
                  <c:v>1</c:v>
                </c:pt>
                <c:pt idx="10">
                  <c:v>87</c:v>
                </c:pt>
                <c:pt idx="11">
                  <c:v>2223</c:v>
                </c:pt>
                <c:pt idx="12">
                  <c:v>475</c:v>
                </c:pt>
                <c:pt idx="13">
                  <c:v>1247</c:v>
                </c:pt>
                <c:pt idx="14">
                  <c:v>120</c:v>
                </c:pt>
                <c:pt idx="15">
                  <c:v>12</c:v>
                </c:pt>
                <c:pt idx="16">
                  <c:v>88</c:v>
                </c:pt>
                <c:pt idx="17">
                  <c:v>677</c:v>
                </c:pt>
                <c:pt idx="18">
                  <c:v>133</c:v>
                </c:pt>
                <c:pt idx="19">
                  <c:v>65</c:v>
                </c:pt>
                <c:pt idx="20">
                  <c:v>495</c:v>
                </c:pt>
                <c:pt idx="21">
                  <c:v>1</c:v>
                </c:pt>
                <c:pt idx="22">
                  <c:v>25</c:v>
                </c:pt>
                <c:pt idx="23">
                  <c:v>26</c:v>
                </c:pt>
                <c:pt idx="24">
                  <c:v>3</c:v>
                </c:pt>
                <c:pt idx="25">
                  <c:v>43</c:v>
                </c:pt>
                <c:pt idx="26">
                  <c:v>251</c:v>
                </c:pt>
                <c:pt idx="27">
                  <c:v>14</c:v>
                </c:pt>
                <c:pt idx="28">
                  <c:v>504</c:v>
                </c:pt>
                <c:pt idx="29">
                  <c:v>217</c:v>
                </c:pt>
                <c:pt idx="30">
                  <c:v>155</c:v>
                </c:pt>
                <c:pt idx="31">
                  <c:v>118</c:v>
                </c:pt>
                <c:pt idx="32">
                  <c:v>1046</c:v>
                </c:pt>
                <c:pt idx="33">
                  <c:v>329</c:v>
                </c:pt>
                <c:pt idx="34">
                  <c:v>51</c:v>
                </c:pt>
                <c:pt idx="35">
                  <c:v>378</c:v>
                </c:pt>
                <c:pt idx="36">
                  <c:v>140</c:v>
                </c:pt>
                <c:pt idx="37">
                  <c:v>4</c:v>
                </c:pt>
                <c:pt idx="38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9174-4CEF-929A-987A763103FE}"/>
            </c:ext>
          </c:extLst>
        </c:ser>
        <c:ser>
          <c:idx val="1"/>
          <c:order val="1"/>
          <c:tx>
            <c:strRef>
              <c:f>List1!$C$3:$C$4</c:f>
              <c:strCache>
                <c:ptCount val="1"/>
                <c:pt idx="0">
                  <c:v>(prázdné)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2-9174-4CEF-929A-987A763103F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4-9174-4CEF-929A-987A763103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6-9174-4CEF-929A-987A763103F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8-9174-4CEF-929A-987A763103F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A-9174-4CEF-929A-987A763103F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C-9174-4CEF-929A-987A763103F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5E-9174-4CEF-929A-987A763103F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60-9174-4CEF-929A-987A763103F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62-9174-4CEF-929A-987A763103F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64-9174-4CEF-929A-987A763103F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66-9174-4CEF-929A-987A763103FE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68-9174-4CEF-929A-987A763103FE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6A-9174-4CEF-929A-987A763103FE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6C-9174-4CEF-929A-987A763103FE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6E-9174-4CEF-929A-987A763103FE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70-9174-4CEF-929A-987A763103FE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72-9174-4CEF-929A-987A763103FE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74-9174-4CEF-929A-987A763103FE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76-9174-4CEF-929A-987A763103FE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78-9174-4CEF-929A-987A763103FE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7A-9174-4CEF-929A-987A763103FE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7C-9174-4CEF-929A-987A763103FE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7E-9174-4CEF-929A-987A763103FE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80-9174-4CEF-929A-987A763103FE}"/>
              </c:ext>
            </c:extLst>
          </c:dPt>
          <c:dPt>
            <c:idx val="2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82-9174-4CEF-929A-987A763103FE}"/>
              </c:ext>
            </c:extLst>
          </c:dPt>
          <c:dPt>
            <c:idx val="2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84-9174-4CEF-929A-987A763103FE}"/>
              </c:ext>
            </c:extLst>
          </c:dPt>
          <c:dPt>
            <c:idx val="26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86-9174-4CEF-929A-987A763103FE}"/>
              </c:ext>
            </c:extLst>
          </c:dPt>
          <c:dPt>
            <c:idx val="2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88-9174-4CEF-929A-987A763103FE}"/>
              </c:ext>
            </c:extLst>
          </c:dPt>
          <c:dPt>
            <c:idx val="28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8A-9174-4CEF-929A-987A763103FE}"/>
              </c:ext>
            </c:extLst>
          </c:dPt>
          <c:dPt>
            <c:idx val="29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8C-9174-4CEF-929A-987A763103FE}"/>
              </c:ext>
            </c:extLst>
          </c:dPt>
          <c:dPt>
            <c:idx val="30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8E-9174-4CEF-929A-987A763103FE}"/>
              </c:ext>
            </c:extLst>
          </c:dPt>
          <c:dPt>
            <c:idx val="31"/>
            <c:bubble3D val="0"/>
            <c:spPr>
              <a:solidFill>
                <a:schemeClr val="accent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90-9174-4CEF-929A-987A763103FE}"/>
              </c:ext>
            </c:extLst>
          </c:dPt>
          <c:dPt>
            <c:idx val="32"/>
            <c:bubble3D val="0"/>
            <c:spPr>
              <a:solidFill>
                <a:schemeClr val="accent3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92-9174-4CEF-929A-987A763103FE}"/>
              </c:ext>
            </c:extLst>
          </c:dPt>
          <c:dPt>
            <c:idx val="33"/>
            <c:bubble3D val="0"/>
            <c:spPr>
              <a:solidFill>
                <a:schemeClr val="accent4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94-9174-4CEF-929A-987A763103FE}"/>
              </c:ext>
            </c:extLst>
          </c:dPt>
          <c:dPt>
            <c:idx val="34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96-9174-4CEF-929A-987A763103FE}"/>
              </c:ext>
            </c:extLst>
          </c:dPt>
          <c:dPt>
            <c:idx val="35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98-9174-4CEF-929A-987A763103FE}"/>
              </c:ext>
            </c:extLst>
          </c:dPt>
          <c:dPt>
            <c:idx val="36"/>
            <c:bubble3D val="0"/>
            <c:spPr>
              <a:solidFill>
                <a:schemeClr val="accent1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9A-9174-4CEF-929A-987A763103FE}"/>
              </c:ext>
            </c:extLst>
          </c:dPt>
          <c:dPt>
            <c:idx val="37"/>
            <c:bubble3D val="0"/>
            <c:spPr>
              <a:solidFill>
                <a:schemeClr val="accent2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9C-9174-4CEF-929A-987A763103FE}"/>
              </c:ext>
            </c:extLst>
          </c:dPt>
          <c:dPt>
            <c:idx val="38"/>
            <c:bubble3D val="0"/>
            <c:spPr>
              <a:solidFill>
                <a:schemeClr val="accent3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9E-9174-4CEF-929A-987A763103FE}"/>
              </c:ext>
            </c:extLst>
          </c:dPt>
          <c:dPt>
            <c:idx val="39"/>
            <c:bubble3D val="0"/>
            <c:spPr>
              <a:solidFill>
                <a:schemeClr val="accent4">
                  <a:lumMod val="70000"/>
                  <a:lumOff val="3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A0-9174-4CEF-929A-987A763103FE}"/>
              </c:ext>
            </c:extLst>
          </c:dPt>
          <c:cat>
            <c:strRef>
              <c:f>List1!$A$5:$A$45</c:f>
              <c:strCache>
                <c:ptCount val="40"/>
                <c:pt idx="0">
                  <c:v>2-[18F]-FDG</c:v>
                </c:pt>
                <c:pt idx="1">
                  <c:v>DATSCAN</c:v>
                </c:pt>
                <c:pt idx="2">
                  <c:v>ERMM-1</c:v>
                </c:pt>
                <c:pt idx="3">
                  <c:v>FLUDEOXYGLUCOSE (18F) BIONT</c:v>
                </c:pt>
                <c:pt idx="4">
                  <c:v>FLUDEOXYGLUKOSA</c:v>
                </c:pt>
                <c:pt idx="5">
                  <c:v>FLUORID (18F) SODNÝ RADIOMEDIC</c:v>
                </c:pt>
                <c:pt idx="6">
                  <c:v>FLUORODOPA (18F) UJV</c:v>
                </c:pt>
                <c:pt idx="7">
                  <c:v>FLUOROCHOLINE (18F) UJV</c:v>
                </c:pt>
                <c:pt idx="8">
                  <c:v>GALLIUM (67GA) CITRATE INJECTION</c:v>
                </c:pt>
                <c:pt idx="9">
                  <c:v>INDIUM (111 IN) DTPA</c:v>
                </c:pt>
                <c:pt idx="10">
                  <c:v>INDIUM (IN111) OXINATE</c:v>
                </c:pt>
                <c:pt idx="11">
                  <c:v>IODOPOL</c:v>
                </c:pt>
                <c:pt idx="12">
                  <c:v>KRYPTOSCAN</c:v>
                </c:pt>
                <c:pt idx="13">
                  <c:v>LOCAMETZ</c:v>
                </c:pt>
                <c:pt idx="14">
                  <c:v>LUTATHERA</c:v>
                </c:pt>
                <c:pt idx="15">
                  <c:v>MIBG(I123)</c:v>
                </c:pt>
                <c:pt idx="16">
                  <c:v>MYOVIEW</c:v>
                </c:pt>
                <c:pt idx="17">
                  <c:v>NANO-ALBUMON</c:v>
                </c:pt>
                <c:pt idx="18">
                  <c:v>OCTREOSCAN</c:v>
                </c:pt>
                <c:pt idx="19">
                  <c:v>PLUVICTO</c:v>
                </c:pt>
                <c:pt idx="20">
                  <c:v>PULMOCIS</c:v>
                </c:pt>
                <c:pt idx="21">
                  <c:v>PYLCLARI</c:v>
                </c:pt>
                <c:pt idx="22">
                  <c:v>QUADRAMET</c:v>
                </c:pt>
                <c:pt idx="23">
                  <c:v>RE-186-MM-1</c:v>
                </c:pt>
                <c:pt idx="24">
                  <c:v>RENOSCINT MAG3</c:v>
                </c:pt>
                <c:pt idx="25">
                  <c:v>SEHCAT</c:v>
                </c:pt>
                <c:pt idx="26">
                  <c:v>SODIUM IODIDE (131I) IZOTOP</c:v>
                </c:pt>
                <c:pt idx="27">
                  <c:v>SODIUM IODIDE (I123) INJECTION</c:v>
                </c:pt>
                <c:pt idx="28">
                  <c:v>SOMAKIT TOC</c:v>
                </c:pt>
                <c:pt idx="29">
                  <c:v>STAMICIS</c:v>
                </c:pt>
                <c:pt idx="30">
                  <c:v>TECHNESCAN DMSA</c:v>
                </c:pt>
                <c:pt idx="31">
                  <c:v>TECHNESCAN DTPA</c:v>
                </c:pt>
                <c:pt idx="32">
                  <c:v>TECHNESCAN HDP</c:v>
                </c:pt>
                <c:pt idx="33">
                  <c:v>TECHNESCAN MAG3</c:v>
                </c:pt>
                <c:pt idx="34">
                  <c:v>TECHNESCAN PYP</c:v>
                </c:pt>
                <c:pt idx="35">
                  <c:v>TEKTROTYD</c:v>
                </c:pt>
                <c:pt idx="36">
                  <c:v>ULTRA TECHNEKOW FM</c:v>
                </c:pt>
                <c:pt idx="37">
                  <c:v>ULTRATAG RBC</c:v>
                </c:pt>
                <c:pt idx="38">
                  <c:v>XOFIGO</c:v>
                </c:pt>
                <c:pt idx="39">
                  <c:v>(prázdné)</c:v>
                </c:pt>
              </c:strCache>
            </c:strRef>
          </c:cat>
          <c:val>
            <c:numRef>
              <c:f>List1!$C$5:$C$45</c:f>
              <c:numCache>
                <c:formatCode>General</c:formatCode>
                <c:ptCount val="40"/>
              </c:numCache>
            </c:numRef>
          </c:val>
          <c:extLst>
            <c:ext xmlns:c16="http://schemas.microsoft.com/office/drawing/2014/chart" uri="{C3380CC4-5D6E-409C-BE32-E72D297353CC}">
              <c16:uniqueId val="{000000A1-9174-4CEF-929A-987A763103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cs-CZ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1523F53-0D51-4FEC-CEF0-B41402CCB9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FD6BEDF-E3C3-78A2-65B1-70DDEDB3F50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0ADF3-F8A3-4102-95F6-BF31F806593B}" type="datetimeFigureOut">
              <a:rPr lang="cs-CZ" smtClean="0"/>
              <a:t>10.06.2026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1AF80A3-A27B-F398-51E9-86452FF372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18A94B-7502-FEA8-DC9E-203ACBADFC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23ACC-22CA-4856-8853-C1E7883C8A1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993103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2997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Popsat co je </a:t>
            </a:r>
            <a:r>
              <a:rPr lang="cs-CZ" dirty="0" err="1"/>
              <a:t>SpLP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2377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prosím ještě o zmínku, že: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SÚKL založil pracovní skupinu za účasti SÚKL, MZD, ČSNM, zástupců klinik NM, zástupce za lékopisnou komisi a ČLnK k nastavení pravidel a upřesnění požadavků pro in-house přípravu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inivativních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radiofarmak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hlavní cíle: 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promítnout pokyny pro správnou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radiofarmaceutickou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praxi do pokynů SÚKL případně do vyhlášky o správné lékárenské praxi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řešit konkrétní RF zajímavá pro terén (aktuálně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trivehexin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exendin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v návaznosti na pro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editelnist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zavedení do praxe v rámci specifického léčebného programu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předpoklad cca 5 pracovišť v ČR, která budou schopna plnit požadavky správné RF praxe - personál a postupy (kontrola a jištění kvality), zajištění analýz v akreditované laboratoři (zejm. mikrobiologie, endotoxiny); analýza HPLC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definovat rozdíly mezi výrobou a přípravou a mezi výzkumem a klinickým použitím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Obecně: v ČR možnosti přípravy z neregistrovaných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kitů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prekurzorů jsou, jen je třeba tento proces zjednodušit</a:t>
            </a:r>
          </a:p>
          <a:p>
            <a:pPr marL="903288" lvl="1" indent="-274638">
              <a:lnSpc>
                <a:spcPct val="120000"/>
              </a:lnSpc>
              <a:spcBef>
                <a:spcPts val="600"/>
              </a:spcBef>
            </a:pPr>
            <a:r>
              <a:rPr lang="cs-CZ" sz="1400" dirty="0"/>
              <a:t>Při zachování požadavků na standardy</a:t>
            </a:r>
          </a:p>
          <a:p>
            <a:pPr marL="1258888" lvl="2" indent="-252000">
              <a:lnSpc>
                <a:spcPct val="120000"/>
              </a:lnSpc>
              <a:spcBef>
                <a:spcPts val="600"/>
              </a:spcBef>
            </a:pPr>
            <a:r>
              <a:rPr lang="cs-CZ" sz="1400" dirty="0"/>
              <a:t>Kvality</a:t>
            </a:r>
          </a:p>
          <a:p>
            <a:pPr marL="1258888" lvl="2" indent="-252000">
              <a:lnSpc>
                <a:spcPct val="120000"/>
              </a:lnSpc>
              <a:spcBef>
                <a:spcPts val="600"/>
              </a:spcBef>
            </a:pPr>
            <a:r>
              <a:rPr lang="cs-CZ" sz="1400" dirty="0"/>
              <a:t>Bezpečnosti</a:t>
            </a:r>
          </a:p>
          <a:p>
            <a:pPr marL="1258888" lvl="2" indent="-252000">
              <a:lnSpc>
                <a:spcPct val="120000"/>
              </a:lnSpc>
              <a:spcBef>
                <a:spcPts val="600"/>
              </a:spcBef>
            </a:pPr>
            <a:r>
              <a:rPr lang="cs-CZ" sz="1400" dirty="0"/>
              <a:t>Účinnosti</a:t>
            </a:r>
          </a:p>
          <a:p>
            <a:pPr marL="1258888" lvl="2" indent="-252000">
              <a:lnSpc>
                <a:spcPct val="120000"/>
              </a:lnSpc>
              <a:spcBef>
                <a:spcPts val="600"/>
              </a:spcBef>
            </a:pPr>
            <a:r>
              <a:rPr lang="cs-CZ" sz="1400" dirty="0"/>
              <a:t>Práv pacienta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5496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D2271-EC98-4276-88F2-214CB8592C10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4403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D2271-EC98-4276-88F2-214CB8592C10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4908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0D400-B5CE-E5BE-AD8C-4FF799B82E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74224" y="4038599"/>
            <a:ext cx="8377989" cy="874295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cs-CZ" dirty="0"/>
              <a:t>NÁZEV PREZENTACE (maximálně 80 znaků)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6296E-3732-F788-C7FC-0E6709D7B7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74224" y="5391593"/>
            <a:ext cx="8377989" cy="2955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Informace o přednášejícím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3EC6B-4B80-056E-F1BD-43032F3896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98037" y="5907232"/>
            <a:ext cx="8377989" cy="365126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cs-CZ"/>
              <a:t>12. června 2026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2662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3E426C3-AA60-BA68-3C6F-23079DDFEDC3}"/>
              </a:ext>
            </a:extLst>
          </p:cNvPr>
          <p:cNvSpPr txBox="1"/>
          <p:nvPr userDrawn="1"/>
        </p:nvSpPr>
        <p:spPr>
          <a:xfrm>
            <a:off x="3004029" y="3729884"/>
            <a:ext cx="341582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i="0" u="none" strike="noStrike" baseline="0" dirty="0">
                <a:solidFill>
                  <a:schemeClr val="accent2"/>
                </a:solidFill>
                <a:latin typeface="Calibri-Bold"/>
              </a:rPr>
              <a:t>DĚKUJEME ZA POZORNOST</a:t>
            </a:r>
            <a:br>
              <a:rPr lang="cs-CZ" sz="1800" b="1" i="0" u="none" strike="noStrike" baseline="0" dirty="0">
                <a:solidFill>
                  <a:srgbClr val="1C2F76"/>
                </a:solidFill>
                <a:latin typeface="Calibri-Bold"/>
              </a:rPr>
            </a:br>
            <a:endParaRPr lang="cs-CZ" sz="1800" b="1" i="0" u="none" strike="noStrike" baseline="0" dirty="0">
              <a:solidFill>
                <a:srgbClr val="1C2F76"/>
              </a:solidFill>
              <a:latin typeface="Calibri-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b="1" i="0" u="none" strike="noStrike" baseline="0" dirty="0">
                <a:solidFill>
                  <a:schemeClr val="accent3"/>
                </a:solidFill>
                <a:latin typeface="Calibri-Bold"/>
              </a:rPr>
              <a:t>STÁTNÍ ÚSTAV PRO KONTROLU LÉČIV</a:t>
            </a:r>
            <a:br>
              <a:rPr lang="cs-CZ" sz="1400" b="1" i="0" u="none" strike="noStrike" baseline="0" dirty="0">
                <a:solidFill>
                  <a:srgbClr val="1EA4A5"/>
                </a:solidFill>
                <a:latin typeface="Calibri-Bold"/>
              </a:rPr>
            </a:br>
            <a:r>
              <a:rPr lang="pt-BR" sz="1400" b="0" i="0" u="none" strike="noStrike" baseline="0" dirty="0" err="1">
                <a:solidFill>
                  <a:srgbClr val="4D4D4D"/>
                </a:solidFill>
                <a:latin typeface="Calibri" panose="020F0502020204030204" pitchFamily="34" charset="0"/>
              </a:rPr>
              <a:t>Šro</a:t>
            </a:r>
            <a:r>
              <a:rPr lang="cs-CZ" sz="1400" dirty="0"/>
              <a:t>bárova 49/48, 100 00 Praha 10</a:t>
            </a:r>
          </a:p>
          <a:p>
            <a:r>
              <a:rPr lang="de-DE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  <a:t>tel.: +420 272 185 111</a:t>
            </a:r>
            <a:br>
              <a:rPr lang="de-DE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cs-CZ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  <a:t>e-mail: posta@sukl.gov.cz</a:t>
            </a:r>
            <a:br>
              <a:rPr lang="cs-CZ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cs-CZ" sz="1400" b="0" i="0" u="none" strike="noStrike" kern="1200" baseline="0" dirty="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rPr>
              <a:t>datová schránka: qwfai2m</a:t>
            </a:r>
          </a:p>
          <a:p>
            <a:r>
              <a:rPr lang="cs-CZ" sz="1400" b="1" i="0" u="none" strike="noStrike" baseline="0" dirty="0">
                <a:solidFill>
                  <a:srgbClr val="1EA4A5"/>
                </a:solidFill>
                <a:latin typeface="Calibri-Bold"/>
              </a:rPr>
              <a:t>sukl.gov.cz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976868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C084-665A-57A2-43A3-2A8284D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39CD5-31B4-29BC-18F4-748808B6B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F6D6B-BD66-2F04-C75F-94569F25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8C8E019-44ED-27F0-532D-91AA1D57F4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4904" y="504651"/>
            <a:ext cx="5078896" cy="145533"/>
          </a:xfrm>
        </p:spPr>
        <p:txBody>
          <a:bodyPr wrap="none"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NÁZEV PREZENTACE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7EB0C90-4AED-422B-2D57-3669197CF5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</p:spTree>
    <p:extLst>
      <p:ext uri="{BB962C8B-B14F-4D97-AF65-F5344CB8AC3E}">
        <p14:creationId xmlns:p14="http://schemas.microsoft.com/office/powerpoint/2010/main" val="1266128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C084-665A-57A2-43A3-2A8284D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39CD5-31B4-29BC-18F4-748808B6B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F6D6B-BD66-2F04-C75F-94569F25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8C8E019-44ED-27F0-532D-91AA1D57F4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4904" y="504651"/>
            <a:ext cx="5078896" cy="145533"/>
          </a:xfrm>
        </p:spPr>
        <p:txBody>
          <a:bodyPr wrap="none"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NÁZEV PREZENTACE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7EB0C90-4AED-422B-2D57-3669197CF5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</p:spTree>
    <p:extLst>
      <p:ext uri="{BB962C8B-B14F-4D97-AF65-F5344CB8AC3E}">
        <p14:creationId xmlns:p14="http://schemas.microsoft.com/office/powerpoint/2010/main" val="2387212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0D400-B5CE-E5BE-AD8C-4FF799B82E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74241" y="4022558"/>
            <a:ext cx="8377972" cy="912830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cs-CZ" dirty="0"/>
              <a:t>PRESENTATION NAME (maximum 80 </a:t>
            </a:r>
            <a:r>
              <a:rPr lang="cs-CZ" dirty="0" err="1"/>
              <a:t>characters</a:t>
            </a:r>
            <a:r>
              <a:rPr lang="cs-CZ" dirty="0"/>
              <a:t>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6296E-3732-F788-C7FC-0E6709D7B7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80693" y="5369921"/>
            <a:ext cx="8377972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/>
              <a:t>Information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speaker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3EC6B-4B80-056E-F1BD-43032F3896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80693" y="5963276"/>
            <a:ext cx="8377972" cy="365126"/>
          </a:xfrm>
        </p:spPr>
        <p:txBody>
          <a:bodyPr/>
          <a:lstStyle>
            <a:lvl1pPr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cs-CZ"/>
              <a:t>12. června 2026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8904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C084-665A-57A2-43A3-2A8284D1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39CD5-31B4-29BC-18F4-748808B6B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F6D6B-BD66-2F04-C75F-94569F25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0716" y="6300580"/>
            <a:ext cx="1929016" cy="253916"/>
          </a:xfrm>
        </p:spPr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7EB0C90-4AED-422B-2D57-3669197CF5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3945762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A3645-3020-4EEF-D771-968CD462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7738" y="3569541"/>
            <a:ext cx="8404476" cy="1736035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SECTION NAME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99227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045" y="1193904"/>
            <a:ext cx="10628167" cy="55762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4046" y="1755327"/>
            <a:ext cx="5181600" cy="444544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EAFCCB-A239-D45E-F750-DAE188F2F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0390" y="1751531"/>
            <a:ext cx="5231823" cy="444544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3320672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03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344" y="1206189"/>
            <a:ext cx="10642456" cy="55762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11633" y="1763816"/>
            <a:ext cx="5181600" cy="443695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C832CFC-987B-EDAA-5ADC-DCF870CCFB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75388" y="1763816"/>
            <a:ext cx="5078412" cy="443316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4952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picture and mas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sert  image as background image here">
            <a:extLst>
              <a:ext uri="{FF2B5EF4-FFF2-40B4-BE49-F238E27FC236}">
                <a16:creationId xmlns:a16="http://schemas.microsoft.com/office/drawing/2014/main" id="{DB2F61DE-16B7-F637-D5A2-699061AA8B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18" y="1206189"/>
            <a:ext cx="10663382" cy="55762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0418" y="1763815"/>
            <a:ext cx="5181600" cy="443695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CE25223-60B7-93D5-6631-F2F0E04FFD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4904" y="504651"/>
            <a:ext cx="5078896" cy="145533"/>
          </a:xfrm>
        </p:spPr>
        <p:txBody>
          <a:bodyPr wrap="none"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5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PRESENTATION NAME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77313B-AB7F-85E3-7DCB-EB8CB23E9E78}"/>
              </a:ext>
            </a:extLst>
          </p:cNvPr>
          <p:cNvSpPr txBox="1"/>
          <p:nvPr userDrawn="1"/>
        </p:nvSpPr>
        <p:spPr>
          <a:xfrm>
            <a:off x="838199" y="6300580"/>
            <a:ext cx="27357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dirty="0">
                <a:solidFill>
                  <a:schemeClr val="accent4"/>
                </a:solidFill>
              </a:rPr>
              <a:t>© STATE INSTITUTE FOR DRUG CONTROL ●</a:t>
            </a:r>
          </a:p>
        </p:txBody>
      </p:sp>
    </p:spTree>
    <p:extLst>
      <p:ext uri="{BB962C8B-B14F-4D97-AF65-F5344CB8AC3E}">
        <p14:creationId xmlns:p14="http://schemas.microsoft.com/office/powerpoint/2010/main" val="1636304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9C0E2-2624-58C4-B2F5-663E4512E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4" y="1213265"/>
            <a:ext cx="10614025" cy="5642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AC9C7-FDE6-0B4E-C74F-54210E5B3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773" y="1794531"/>
            <a:ext cx="5157787" cy="61664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B34325-AF9E-8CA4-6911-8087F634F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772" y="2428183"/>
            <a:ext cx="5157787" cy="37687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E9488C-349D-A9AD-A9E6-46F6A58DA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5147" y="1811543"/>
            <a:ext cx="5157787" cy="61664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47F2B3-C779-A086-3BDA-CD63923B17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5147" y="2428183"/>
            <a:ext cx="5157787" cy="376879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BB3618-FD70-05E6-686A-FEBF14A81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F0EF3B39-4033-DDD1-C06A-C77ECD8BA7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866683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C084-665A-57A2-43A3-2A8284D15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3" y="1206189"/>
            <a:ext cx="10652558" cy="557627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39CD5-31B4-29BC-18F4-748808B6B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F6D6B-BD66-2F04-C75F-94569F2540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93773" y="6300580"/>
            <a:ext cx="1878458" cy="250827"/>
          </a:xfrm>
        </p:spPr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7EB0C90-4AED-422B-2D57-3669197CF5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4059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KAPITOLA</a:t>
            </a:r>
          </a:p>
        </p:txBody>
      </p:sp>
    </p:spTree>
    <p:extLst>
      <p:ext uri="{BB962C8B-B14F-4D97-AF65-F5344CB8AC3E}">
        <p14:creationId xmlns:p14="http://schemas.microsoft.com/office/powerpoint/2010/main" val="8100034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CC310-754E-9AC4-A6F0-AA03103E7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540" y="1210127"/>
            <a:ext cx="10637260" cy="55762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0397C4-57E6-C5B1-E951-21573C02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55AC94EB-2988-9B83-4C45-D4A314E71E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3885277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6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65BD0D-C3E0-E97C-C20C-32B043725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8A6D67F-D00D-3373-DD7A-F3559531B2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CHAPTER</a:t>
            </a:r>
          </a:p>
        </p:txBody>
      </p:sp>
    </p:spTree>
    <p:extLst>
      <p:ext uri="{BB962C8B-B14F-4D97-AF65-F5344CB8AC3E}">
        <p14:creationId xmlns:p14="http://schemas.microsoft.com/office/powerpoint/2010/main" val="5067079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3E426C3-AA60-BA68-3C6F-23079DDFEDC3}"/>
              </a:ext>
            </a:extLst>
          </p:cNvPr>
          <p:cNvSpPr txBox="1"/>
          <p:nvPr userDrawn="1"/>
        </p:nvSpPr>
        <p:spPr>
          <a:xfrm>
            <a:off x="3004029" y="3729883"/>
            <a:ext cx="401560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i="0" u="none" strike="noStrike" baseline="0" dirty="0">
                <a:solidFill>
                  <a:schemeClr val="accent2"/>
                </a:solidFill>
                <a:latin typeface="Calibri-Bold"/>
              </a:rPr>
              <a:t>THANK YOU FOR YOUR ATTENTION</a:t>
            </a:r>
            <a:br>
              <a:rPr lang="cs-CZ" sz="1800" b="1" i="0" u="none" strike="noStrike" baseline="0" dirty="0">
                <a:solidFill>
                  <a:srgbClr val="1C2F76"/>
                </a:solidFill>
                <a:latin typeface="Calibri-Bold"/>
              </a:rPr>
            </a:br>
            <a:endParaRPr lang="cs-CZ" sz="1800" b="1" i="0" u="none" strike="noStrike" baseline="0" dirty="0">
              <a:solidFill>
                <a:srgbClr val="1C2F76"/>
              </a:solidFill>
              <a:latin typeface="Calibri-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>
                <a:solidFill>
                  <a:schemeClr val="accent3"/>
                </a:solidFill>
              </a:rPr>
              <a:t>STATE INSTITUTE FOR DRUG CONTROL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b="0" i="0" u="none" strike="noStrike" baseline="0" dirty="0" err="1">
                <a:solidFill>
                  <a:srgbClr val="4D4D4D"/>
                </a:solidFill>
                <a:latin typeface="Calibri" panose="020F0502020204030204" pitchFamily="34" charset="0"/>
              </a:rPr>
              <a:t>Šro</a:t>
            </a:r>
            <a:r>
              <a:rPr lang="cs-CZ" sz="1400" dirty="0"/>
              <a:t>bárova 49/48, 100 00 Prague 10, Czech Republic</a:t>
            </a:r>
            <a:br>
              <a:rPr lang="pt-BR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de-DE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  <a:t>tel.: +420 272 185 111</a:t>
            </a:r>
            <a:br>
              <a:rPr lang="de-DE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cs-CZ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  <a:t>e-mail: posta@sukl.gov.cz</a:t>
            </a:r>
            <a:br>
              <a:rPr lang="cs-CZ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</a:br>
            <a:r>
              <a:rPr lang="cs-CZ" sz="1400" b="0" i="0" u="none" strike="noStrike" baseline="0" dirty="0">
                <a:solidFill>
                  <a:srgbClr val="4D4D4D"/>
                </a:solidFill>
                <a:latin typeface="Calibri" panose="020F0502020204030204" pitchFamily="34" charset="0"/>
              </a:rPr>
              <a:t>data box: </a:t>
            </a:r>
            <a:r>
              <a:rPr lang="cs-CZ" sz="1400" b="0" i="0" u="none" strike="noStrike" kern="1200" baseline="0" dirty="0">
                <a:solidFill>
                  <a:srgbClr val="4D4D4D"/>
                </a:solidFill>
                <a:latin typeface="Calibri" panose="020F0502020204030204" pitchFamily="34" charset="0"/>
                <a:ea typeface="+mn-ea"/>
                <a:cs typeface="+mn-cs"/>
              </a:rPr>
              <a:t>qwfai2m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i="0" u="none" strike="noStrike" baseline="0" dirty="0">
                <a:solidFill>
                  <a:srgbClr val="1EA4A5"/>
                </a:solidFill>
                <a:latin typeface="Calibri-Bold"/>
              </a:rPr>
              <a:t>sukl.gov.cz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559905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sek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A3645-3020-4EEF-D771-968CD462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68660" y="3569543"/>
            <a:ext cx="8383553" cy="1833730"/>
          </a:xfrm>
        </p:spPr>
        <p:txBody>
          <a:bodyPr anchor="t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SEKCE PREZENTACE</a:t>
            </a:r>
          </a:p>
        </p:txBody>
      </p:sp>
    </p:spTree>
    <p:extLst>
      <p:ext uri="{BB962C8B-B14F-4D97-AF65-F5344CB8AC3E}">
        <p14:creationId xmlns:p14="http://schemas.microsoft.com/office/powerpoint/2010/main" val="139302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EAFCCB-A239-D45E-F750-DAE188F2F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613" y="1763816"/>
            <a:ext cx="5181600" cy="44020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9652" y="1763816"/>
            <a:ext cx="5181600" cy="44020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089274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9653" y="1763816"/>
            <a:ext cx="5180010" cy="44020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C832CFC-987B-EDAA-5ADC-DCF870CCFB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2203" y="1763816"/>
            <a:ext cx="5180010" cy="4402034"/>
          </a:xfrm>
        </p:spPr>
        <p:txBody>
          <a:bodyPr/>
          <a:lstStyle/>
          <a:p>
            <a:r>
              <a:rPr lang="cs-CZ" dirty="0"/>
              <a:t>Kliknutím na ikonu přidáte obrázek.</a:t>
            </a:r>
          </a:p>
        </p:txBody>
      </p:sp>
    </p:spTree>
    <p:extLst>
      <p:ext uri="{BB962C8B-B14F-4D97-AF65-F5344CB8AC3E}">
        <p14:creationId xmlns:p14="http://schemas.microsoft.com/office/powerpoint/2010/main" val="34216859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sah s obrázkem a mask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807F-AD6A-4AF5-27E2-8D7F1C381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D929-33B2-3CA4-28D1-EFF4E97296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9653" y="1763816"/>
            <a:ext cx="5181600" cy="44020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F54DEF-33C0-4D13-FE15-B6EAF3AF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CE25223-60B7-93D5-6631-F2F0E04FFD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4904" y="504651"/>
            <a:ext cx="5078896" cy="145533"/>
          </a:xfrm>
        </p:spPr>
        <p:txBody>
          <a:bodyPr wrap="none"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5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/>
              <a:t>NÁZEV PREZENTACE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E03DD-0592-C055-B64F-F687066837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77313B-AB7F-85E3-7DCB-EB8CB23E9E78}"/>
              </a:ext>
            </a:extLst>
          </p:cNvPr>
          <p:cNvSpPr txBox="1"/>
          <p:nvPr userDrawn="1"/>
        </p:nvSpPr>
        <p:spPr>
          <a:xfrm>
            <a:off x="838200" y="6300580"/>
            <a:ext cx="25212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dirty="0">
                <a:solidFill>
                  <a:schemeClr val="accent4"/>
                </a:solidFill>
              </a:rPr>
              <a:t>© STÁTNÍ ÚSTAV PRO KONTROLU LÉČIV ●</a:t>
            </a:r>
          </a:p>
        </p:txBody>
      </p:sp>
    </p:spTree>
    <p:extLst>
      <p:ext uri="{BB962C8B-B14F-4D97-AF65-F5344CB8AC3E}">
        <p14:creationId xmlns:p14="http://schemas.microsoft.com/office/powerpoint/2010/main" val="269466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9C0E2-2624-58C4-B2F5-663E4512E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119" y="1213265"/>
            <a:ext cx="10677093" cy="564253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AC9C7-FDE6-0B4E-C74F-54210E5B3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695" y="1800247"/>
            <a:ext cx="5157787" cy="61664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B34325-AF9E-8CA4-6911-8087F634F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695" y="2439616"/>
            <a:ext cx="5157787" cy="37262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E9488C-349D-A9AD-A9E6-46F6A58DA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29627" y="1800247"/>
            <a:ext cx="5222586" cy="61664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47F2B3-C779-A086-3BDA-CD63923B17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29626" y="2439616"/>
            <a:ext cx="5224173" cy="372623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BB3618-FD70-05E6-686A-FEBF14A81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F0EF3B39-4033-DDD1-C06A-C77ECD8BA7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</p:spTree>
    <p:extLst>
      <p:ext uri="{BB962C8B-B14F-4D97-AF65-F5344CB8AC3E}">
        <p14:creationId xmlns:p14="http://schemas.microsoft.com/office/powerpoint/2010/main" val="24305123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CC310-754E-9AC4-A6F0-AA03103E7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0397C4-57E6-C5B1-E951-21573C02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55AC94EB-2988-9B83-4C45-D4A314E71E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</p:spTree>
    <p:extLst>
      <p:ext uri="{BB962C8B-B14F-4D97-AF65-F5344CB8AC3E}">
        <p14:creationId xmlns:p14="http://schemas.microsoft.com/office/powerpoint/2010/main" val="1964874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65BD0D-C3E0-E97C-C20C-32B043725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8A6D67F-D00D-3373-DD7A-F3559531B2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4904" y="661020"/>
            <a:ext cx="5078896" cy="172554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buNone/>
              <a:defRPr sz="1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/>
              <a:t>KAPITOLA</a:t>
            </a:r>
          </a:p>
        </p:txBody>
      </p:sp>
    </p:spTree>
    <p:extLst>
      <p:ext uri="{BB962C8B-B14F-4D97-AF65-F5344CB8AC3E}">
        <p14:creationId xmlns:p14="http://schemas.microsoft.com/office/powerpoint/2010/main" val="4779248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5B5A15-335E-6A93-D2DD-C7F2A24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3" y="1206189"/>
            <a:ext cx="10652559" cy="557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361C3-AFD3-19E6-8B8A-17F61105D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9653" y="1763816"/>
            <a:ext cx="10652559" cy="4402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4B594-20D4-13B8-407D-46FE929E66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272589" y="6300580"/>
            <a:ext cx="1928733" cy="2539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96376-C30E-C944-71F5-B23299E0BA3F}"/>
              </a:ext>
            </a:extLst>
          </p:cNvPr>
          <p:cNvSpPr txBox="1"/>
          <p:nvPr userDrawn="1"/>
        </p:nvSpPr>
        <p:spPr>
          <a:xfrm>
            <a:off x="838199" y="6300580"/>
            <a:ext cx="25386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dirty="0">
                <a:solidFill>
                  <a:schemeClr val="accent4"/>
                </a:solidFill>
              </a:rPr>
              <a:t>© STÁTNÍ ÚSTAV PRO KONTROLU LÉČIV ●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B2E17439-7915-1E23-E178-4214D9C44977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6211476" y="460973"/>
            <a:ext cx="5241616" cy="253916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algn="r"/>
            <a:r>
              <a:rPr lang="cs-CZ" sz="1050" b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Regulace, schvalování a podpora zavádění inovací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84BAE1F-BE21-20D6-8BAA-5287BE300439}"/>
              </a:ext>
            </a:extLst>
          </p:cNvPr>
          <p:cNvSpPr txBox="1">
            <a:spLocks/>
          </p:cNvSpPr>
          <p:nvPr userDrawn="1"/>
        </p:nvSpPr>
        <p:spPr>
          <a:xfrm>
            <a:off x="11606606" y="6427538"/>
            <a:ext cx="397786" cy="2539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05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E5FD0F-7C32-43ED-BA0A-4A2CF512401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56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  <p:sldLayoutId id="2147483658" r:id="rId6"/>
    <p:sldLayoutId id="2147483653" r:id="rId7"/>
    <p:sldLayoutId id="2147483654" r:id="rId8"/>
    <p:sldLayoutId id="2147483655" r:id="rId9"/>
    <p:sldLayoutId id="2147483657" r:id="rId10"/>
    <p:sldLayoutId id="2147483670" r:id="rId11"/>
    <p:sldLayoutId id="2147483671" r:id="rId1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447675" indent="-447675" algn="l" defTabSz="914400" rtl="0" eaLnBrk="1" latinLnBrk="0" hangingPunct="1">
        <a:lnSpc>
          <a:spcPct val="90000"/>
        </a:lnSpc>
        <a:spcBef>
          <a:spcPts val="1000"/>
        </a:spcBef>
        <a:buSzPct val="100000"/>
        <a:buFontTx/>
        <a:buBlip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4" pos="506" userDrawn="1">
          <p15:clr>
            <a:srgbClr val="F26B43"/>
          </p15:clr>
        </p15:guide>
        <p15:guide id="5" orient="horz" pos="70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5B5A15-335E-6A93-D2DD-C7F2A24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17" y="1206189"/>
            <a:ext cx="10661795" cy="557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361C3-AFD3-19E6-8B8A-17F61105D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417" y="1763815"/>
            <a:ext cx="10661796" cy="4436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4B594-20D4-13B8-407D-46FE929E66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247557" y="6300580"/>
            <a:ext cx="2002175" cy="2539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1">
                <a:solidFill>
                  <a:schemeClr val="accent4"/>
                </a:solidFill>
              </a:defRPr>
            </a:lvl1pPr>
          </a:lstStyle>
          <a:p>
            <a:r>
              <a:rPr lang="cs-CZ"/>
              <a:t>12. června 2026</a:t>
            </a:r>
            <a:endParaRPr lang="cs-C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96376-C30E-C944-71F5-B23299E0BA3F}"/>
              </a:ext>
            </a:extLst>
          </p:cNvPr>
          <p:cNvSpPr txBox="1"/>
          <p:nvPr userDrawn="1"/>
        </p:nvSpPr>
        <p:spPr>
          <a:xfrm>
            <a:off x="838200" y="6300580"/>
            <a:ext cx="25922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b="1" dirty="0">
                <a:solidFill>
                  <a:schemeClr val="accent4"/>
                </a:solidFill>
              </a:rPr>
              <a:t>© STATE INSTITUTE FOR DRUG CONTROL ●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88B5888-5B25-0F1E-C069-440E5B5A437A}"/>
              </a:ext>
            </a:extLst>
          </p:cNvPr>
          <p:cNvSpPr txBox="1"/>
          <p:nvPr userDrawn="1"/>
        </p:nvSpPr>
        <p:spPr>
          <a:xfrm>
            <a:off x="6289963" y="460973"/>
            <a:ext cx="5160657" cy="253916"/>
          </a:xfrm>
          <a:prstGeom prst="rect">
            <a:avLst/>
          </a:prstGeom>
          <a:noFill/>
        </p:spPr>
        <p:txBody>
          <a:bodyPr wrap="none" rtlCol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dirty="0">
                <a:solidFill>
                  <a:schemeClr val="accent4"/>
                </a:solidFill>
              </a:rPr>
              <a:t>Fill in the PRESENTATION NAME</a:t>
            </a:r>
            <a:r>
              <a:rPr lang="cs-CZ" sz="1050" b="1" dirty="0">
                <a:solidFill>
                  <a:schemeClr val="accent4"/>
                </a:solidFill>
              </a:rPr>
              <a:t> (72 </a:t>
            </a:r>
            <a:r>
              <a:rPr lang="cs-CZ" sz="1050" b="1" dirty="0" err="1">
                <a:solidFill>
                  <a:schemeClr val="accent4"/>
                </a:solidFill>
              </a:rPr>
              <a:t>characters</a:t>
            </a:r>
            <a:r>
              <a:rPr lang="cs-CZ" sz="1050" b="1" dirty="0">
                <a:solidFill>
                  <a:schemeClr val="accent4"/>
                </a:solidFill>
              </a:rPr>
              <a:t>)</a:t>
            </a:r>
            <a:r>
              <a:rPr lang="en-US" sz="1050" b="1" dirty="0">
                <a:solidFill>
                  <a:schemeClr val="accent4"/>
                </a:solidFill>
              </a:rPr>
              <a:t> in ZOBRAZENÍ&gt;PŘEDLOHA SNÍMKŮ</a:t>
            </a:r>
            <a:r>
              <a:rPr lang="cs-CZ" sz="1050" b="1" dirty="0">
                <a:solidFill>
                  <a:schemeClr val="accent4"/>
                </a:solidFill>
              </a:rPr>
              <a:t> </a:t>
            </a:r>
            <a:r>
              <a:rPr lang="cs-CZ" sz="1050" b="1" dirty="0" err="1">
                <a:solidFill>
                  <a:schemeClr val="accent4"/>
                </a:solidFill>
              </a:rPr>
              <a:t>bookmark</a:t>
            </a:r>
            <a:endParaRPr lang="cs-CZ" sz="1050" b="1" dirty="0">
              <a:solidFill>
                <a:schemeClr val="accent4"/>
              </a:solidFill>
            </a:endParaRP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651CE76C-AC00-7C6E-2336-7EDDDEFF4719}"/>
              </a:ext>
            </a:extLst>
          </p:cNvPr>
          <p:cNvSpPr txBox="1">
            <a:spLocks/>
          </p:cNvSpPr>
          <p:nvPr userDrawn="1"/>
        </p:nvSpPr>
        <p:spPr>
          <a:xfrm>
            <a:off x="11606612" y="6427538"/>
            <a:ext cx="397786" cy="2539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1050" b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E5FD0F-7C32-43ED-BA0A-4A2CF512401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42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Tx/>
        <a:buBlip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06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4" pos="506" userDrawn="1">
          <p15:clr>
            <a:srgbClr val="F26B43"/>
          </p15:clr>
        </p15:guide>
        <p15:guide id="5" orient="horz" pos="70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orms.office.com/r/wsBLCYs3W6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ma.europa.eu/en/ich-e6-good-clinical-practice-scientific-guideline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ma.europa.eu/en/appendix-1-guideline-clinical-evaluation-diagnostic-agents-imaging-agents-scientific-guideline" TargetMode="External"/><Relationship Id="rId13" Type="http://schemas.openxmlformats.org/officeDocument/2006/relationships/hyperlink" Target="https://sukl.gov.cz/pokyny-ustavu/pokyny-obecne-pokyny-a-formulare/ust-20-verze-2/" TargetMode="External"/><Relationship Id="rId3" Type="http://schemas.openxmlformats.org/officeDocument/2006/relationships/hyperlink" Target="https://www.ema.europa.eu/en/documents/scientific-guideline/guideline-radiopharmaceuticals-revision-1_en.pdf" TargetMode="External"/><Relationship Id="rId7" Type="http://schemas.openxmlformats.org/officeDocument/2006/relationships/hyperlink" Target="https://www.tga.gov.au/sites/default/files/2024-05/CHMP%20guideline%20on%20clinical%20evaluation%20of%20diagnostic%20agents%20CURRENT.PDF" TargetMode="External"/><Relationship Id="rId12" Type="http://schemas.openxmlformats.org/officeDocument/2006/relationships/hyperlink" Target="https://sukl.gov.cz/pokyny-ustavu/pokyny-vydej-prodej-a-priprava-leciv/lek-17-verze-1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ema.europa.eu/en/documents/scientific-guideline/guideline-radiopharmaceuticals-based-monoclonal-antibodies_en.pdf" TargetMode="External"/><Relationship Id="rId11" Type="http://schemas.openxmlformats.org/officeDocument/2006/relationships/hyperlink" Target="https://www.who.int/publications/m/item/trs1025-annex2" TargetMode="External"/><Relationship Id="rId5" Type="http://schemas.openxmlformats.org/officeDocument/2006/relationships/hyperlink" Target="https://www.ema.europa.eu/en/documents/scientific-guideline/draft-guideline-quality-radiopharmaceuticals-revision-2_en.pdf" TargetMode="External"/><Relationship Id="rId10" Type="http://schemas.openxmlformats.org/officeDocument/2006/relationships/hyperlink" Target="https://picscheme.org/docview/8881" TargetMode="External"/><Relationship Id="rId4" Type="http://schemas.openxmlformats.org/officeDocument/2006/relationships/hyperlink" Target="https://www.ema.europa.eu/en/documents/scientific-guideline/draft-guideline-non-clinical-requirements-radiopharmaceuticals-first-version_en.pdf" TargetMode="External"/><Relationship Id="rId9" Type="http://schemas.openxmlformats.org/officeDocument/2006/relationships/hyperlink" Target="https://health.ec.europa.eu/document/download/bf281e1f-4897-469a-ba60-18d867b14a94_en?filename=2008_09_annex3_en.pdf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5AA75-0ABB-51C7-3ABA-8E33D1D0D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4223" y="4281144"/>
            <a:ext cx="8950721" cy="1101367"/>
          </a:xfrm>
        </p:spPr>
        <p:txBody>
          <a:bodyPr/>
          <a:lstStyle/>
          <a:p>
            <a:r>
              <a:rPr lang="cs-CZ" dirty="0"/>
              <a:t>Regulace, schvalování a podpora zavádění inovací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FC67C-8E86-4EB4-EA77-4E36416C6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74223" y="5519753"/>
            <a:ext cx="8377989" cy="634770"/>
          </a:xfrm>
        </p:spPr>
        <p:txBody>
          <a:bodyPr>
            <a:normAutofit/>
          </a:bodyPr>
          <a:lstStyle/>
          <a:p>
            <a:r>
              <a:rPr lang="cs-CZ" dirty="0"/>
              <a:t>Jakub Velík</a:t>
            </a:r>
          </a:p>
          <a:p>
            <a:r>
              <a:rPr lang="cs-CZ" dirty="0"/>
              <a:t>ředitel Odboru dostupnosti léčiv</a:t>
            </a:r>
          </a:p>
          <a:p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1CE0239-DD24-915D-C3B7-9897062A97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74223" y="6063880"/>
            <a:ext cx="8377989" cy="365126"/>
          </a:xfrm>
        </p:spPr>
        <p:txBody>
          <a:bodyPr/>
          <a:lstStyle/>
          <a:p>
            <a:r>
              <a:rPr lang="cs-CZ" dirty="0"/>
              <a:t>12. června 2026, ÚJV Řež, Radiofarmaka: od výzkumu k pacientovi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66ABB2C-68F8-5B62-0F09-AC2FF2BF3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387" y="585642"/>
            <a:ext cx="5355613" cy="301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13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BC731A-110F-F259-468D-F41D70FBD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29" y="1206189"/>
            <a:ext cx="10652559" cy="557627"/>
          </a:xfrm>
        </p:spPr>
        <p:txBody>
          <a:bodyPr/>
          <a:lstStyle/>
          <a:p>
            <a:r>
              <a:rPr lang="cs-CZ" dirty="0"/>
              <a:t>Zavádění inovací a dostupnost radiofarmak v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C42D77-824C-8823-9EFD-D0BFB6FFE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-269875">
              <a:lnSpc>
                <a:spcPct val="120000"/>
              </a:lnSpc>
            </a:pPr>
            <a:r>
              <a:rPr lang="cs-CZ" sz="2000" b="1" dirty="0"/>
              <a:t>Registrace centralizovaným postupem (CAP)</a:t>
            </a:r>
          </a:p>
          <a:p>
            <a:pPr lvl="1" indent="-150813">
              <a:lnSpc>
                <a:spcPct val="120000"/>
              </a:lnSpc>
            </a:pPr>
            <a:r>
              <a:rPr lang="cs-CZ" sz="1800" dirty="0"/>
              <a:t>20 registrovaných</a:t>
            </a:r>
          </a:p>
          <a:p>
            <a:pPr lvl="1" indent="-150813">
              <a:lnSpc>
                <a:spcPct val="120000"/>
              </a:lnSpc>
            </a:pPr>
            <a:r>
              <a:rPr lang="cs-CZ" sz="1800" dirty="0"/>
              <a:t>8 dostupných*</a:t>
            </a:r>
          </a:p>
          <a:p>
            <a:pPr indent="-269875">
              <a:lnSpc>
                <a:spcPct val="120000"/>
              </a:lnSpc>
            </a:pPr>
            <a:r>
              <a:rPr lang="cs-CZ" sz="2000" b="1" dirty="0"/>
              <a:t>Registrace národním postupem (NAP)</a:t>
            </a:r>
          </a:p>
          <a:p>
            <a:pPr lvl="1" indent="-150813">
              <a:lnSpc>
                <a:spcPct val="120000"/>
              </a:lnSpc>
            </a:pPr>
            <a:r>
              <a:rPr lang="cs-CZ" sz="1800" dirty="0"/>
              <a:t>64 registrovaných</a:t>
            </a:r>
          </a:p>
          <a:p>
            <a:pPr lvl="1" indent="-150813">
              <a:lnSpc>
                <a:spcPct val="120000"/>
              </a:lnSpc>
            </a:pPr>
            <a:r>
              <a:rPr lang="cs-CZ" sz="1800" dirty="0"/>
              <a:t>46 dostupných*</a:t>
            </a:r>
          </a:p>
          <a:p>
            <a:pPr indent="-269875">
              <a:lnSpc>
                <a:spcPct val="120000"/>
              </a:lnSpc>
            </a:pPr>
            <a:r>
              <a:rPr lang="cs-CZ" sz="2000" b="1" dirty="0" err="1"/>
              <a:t>SpLP</a:t>
            </a:r>
            <a:endParaRPr lang="cs-CZ" sz="2000" b="1" dirty="0"/>
          </a:p>
          <a:p>
            <a:pPr lvl="1" indent="-150813">
              <a:lnSpc>
                <a:spcPct val="120000"/>
              </a:lnSpc>
            </a:pPr>
            <a:r>
              <a:rPr lang="cs-CZ" sz="1800" dirty="0"/>
              <a:t>5 programů, 4 dostupné*</a:t>
            </a:r>
          </a:p>
          <a:p>
            <a:pPr indent="-269875">
              <a:lnSpc>
                <a:spcPct val="120000"/>
              </a:lnSpc>
            </a:pPr>
            <a:r>
              <a:rPr lang="cs-CZ" sz="2000" b="1" dirty="0"/>
              <a:t>Individuální dovoz</a:t>
            </a:r>
          </a:p>
          <a:p>
            <a:pPr lvl="1" indent="-150813">
              <a:lnSpc>
                <a:spcPct val="120000"/>
              </a:lnSpc>
            </a:pPr>
            <a:r>
              <a:rPr lang="cs-CZ" sz="1800" dirty="0"/>
              <a:t>Pro krátkodobé řešení výpadku</a:t>
            </a:r>
          </a:p>
          <a:p>
            <a:pPr indent="-269875">
              <a:lnSpc>
                <a:spcPct val="120000"/>
              </a:lnSpc>
            </a:pPr>
            <a:r>
              <a:rPr lang="cs-CZ" sz="2000" b="1" dirty="0"/>
              <a:t>In-house příprava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C3C808-A8F7-3221-8438-2EF5A348E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03765" y="6290748"/>
            <a:ext cx="1928733" cy="253916"/>
          </a:xfrm>
        </p:spPr>
        <p:txBody>
          <a:bodyPr/>
          <a:lstStyle/>
          <a:p>
            <a:r>
              <a:rPr lang="cs-CZ" dirty="0"/>
              <a:t>12. června 2026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5D690232-30A7-E2EF-A5ED-B10546A3D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Zavádění inovací a dostupnost radiofarmak v ČR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39B5646-7459-B8B2-4ED1-3790B3A1BDA9}"/>
              </a:ext>
            </a:extLst>
          </p:cNvPr>
          <p:cNvSpPr txBox="1"/>
          <p:nvPr/>
        </p:nvSpPr>
        <p:spPr>
          <a:xfrm>
            <a:off x="6988250" y="6023905"/>
            <a:ext cx="33746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/>
              <a:t>  *nahlášeno uvedení na trh nebo obchodováno dle DIS-13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A2CF8C18-7867-B7FE-FF76-A302413C7B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0238817"/>
              </p:ext>
            </p:extLst>
          </p:nvPr>
        </p:nvGraphicFramePr>
        <p:xfrm>
          <a:off x="4998921" y="1898546"/>
          <a:ext cx="7353300" cy="4043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6441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C332B3-352D-9DEC-D2DC-5873F88F1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In-house příprava v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654350-7BF5-67C5-CAF3-F3F55D3C2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269875"/>
            <a:r>
              <a:rPr lang="en-US" noProof="0" dirty="0"/>
              <a:t> Radiopharmaceutical small-scale preparation in Europe </a:t>
            </a:r>
          </a:p>
          <a:p>
            <a:pPr lvl="1"/>
            <a:r>
              <a:rPr lang="en-US" noProof="0" dirty="0"/>
              <a:t>(Moya </a:t>
            </a:r>
            <a:r>
              <a:rPr lang="en-US" i="1" noProof="0" dirty="0"/>
              <a:t>et al. EJNMMI </a:t>
            </a:r>
            <a:r>
              <a:rPr lang="en-US" i="1" noProof="0" dirty="0" err="1"/>
              <a:t>Radiopharmacy</a:t>
            </a:r>
            <a:r>
              <a:rPr lang="en-US" i="1" noProof="0" dirty="0"/>
              <a:t> and Chemistry </a:t>
            </a:r>
            <a:r>
              <a:rPr lang="en-US" noProof="0" dirty="0"/>
              <a:t>(2024) 9:64)</a:t>
            </a:r>
          </a:p>
          <a:p>
            <a:pPr marL="457200" lvl="1" indent="0">
              <a:buNone/>
            </a:pPr>
            <a:endParaRPr lang="en-US" noProof="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83AACC-E692-3B79-3B63-59E8596828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03765" y="6290748"/>
            <a:ext cx="1928733" cy="253916"/>
          </a:xfrm>
        </p:spPr>
        <p:txBody>
          <a:bodyPr/>
          <a:lstStyle/>
          <a:p>
            <a:r>
              <a:rPr lang="en-US" noProof="0" dirty="0"/>
              <a:t>12. </a:t>
            </a:r>
            <a:r>
              <a:rPr lang="en-US" noProof="0" dirty="0" err="1"/>
              <a:t>června</a:t>
            </a:r>
            <a:r>
              <a:rPr lang="en-US" noProof="0" dirty="0"/>
              <a:t> 2026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12782CA-395E-550D-C204-9F51D2FF7A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noProof="0" dirty="0"/>
              <a:t>In-house </a:t>
            </a:r>
            <a:r>
              <a:rPr lang="en-US" noProof="0" dirty="0" err="1"/>
              <a:t>příprava</a:t>
            </a:r>
            <a:r>
              <a:rPr lang="en-US" noProof="0" dirty="0"/>
              <a:t> v EU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9A6A17F-0503-ED99-1878-CB4666818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339" y="2526223"/>
            <a:ext cx="7209322" cy="376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03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06C682-DB19-33CA-5E5B-91BDBABB4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– podpora zavádění inovací ze strany SÚKL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6B9596-6C2C-94D0-8FF4-05F92A367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-269875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Podpora klinických studií</a:t>
            </a:r>
          </a:p>
          <a:p>
            <a:pPr indent="-269875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Podpora registračních řízení a registrovaných radiofarmak</a:t>
            </a:r>
          </a:p>
          <a:p>
            <a:pPr indent="-269875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Podpora dostupnosti pomocí specifických léčebných programů</a:t>
            </a:r>
          </a:p>
          <a:p>
            <a:pPr marL="534988" indent="-357188">
              <a:lnSpc>
                <a:spcPct val="100000"/>
              </a:lnSpc>
              <a:spcBef>
                <a:spcPts val="600"/>
              </a:spcBef>
            </a:pPr>
            <a:r>
              <a:rPr lang="cs-CZ" sz="1800" dirty="0"/>
              <a:t>Otevřený dialog k možnostem použití nikde registrovaných nebo experimentálních radiofarmak</a:t>
            </a:r>
          </a:p>
          <a:p>
            <a:pPr marL="903288" lvl="1" indent="-274638">
              <a:lnSpc>
                <a:spcPct val="100000"/>
              </a:lnSpc>
              <a:spcBef>
                <a:spcPts val="600"/>
              </a:spcBef>
            </a:pPr>
            <a:r>
              <a:rPr lang="cs-CZ" sz="1800" b="1" dirty="0"/>
              <a:t>SÚKL založil pracovní skupinu </a:t>
            </a:r>
            <a:r>
              <a:rPr lang="cs-CZ" sz="1800" dirty="0"/>
              <a:t>za účasti SÚKL, MZD, ČSNM, zástupců klinik NM, zástupce za lékopisnou komisi a ČLnK k nastavení pravidel a upřesnění požadavků </a:t>
            </a:r>
            <a:r>
              <a:rPr lang="cs-CZ" sz="1800" b="1" dirty="0"/>
              <a:t>pro in-house přípravu </a:t>
            </a:r>
            <a:r>
              <a:rPr lang="cs-CZ" sz="1800" dirty="0"/>
              <a:t>inovativních radiofarmak </a:t>
            </a:r>
            <a:r>
              <a:rPr lang="cs-CZ" sz="1800" b="1" dirty="0"/>
              <a:t>s hlavními cíli</a:t>
            </a:r>
            <a:r>
              <a:rPr lang="cs-CZ" sz="1800" dirty="0"/>
              <a:t>:</a:t>
            </a:r>
          </a:p>
          <a:p>
            <a:pPr marL="1360488" lvl="2" indent="-274638">
              <a:lnSpc>
                <a:spcPct val="100000"/>
              </a:lnSpc>
              <a:spcBef>
                <a:spcPts val="600"/>
              </a:spcBef>
            </a:pPr>
            <a:r>
              <a:rPr lang="cs-CZ" dirty="0"/>
              <a:t>promítnout pokyny pro správnou </a:t>
            </a:r>
            <a:r>
              <a:rPr lang="cs-CZ" dirty="0" err="1"/>
              <a:t>radiofarmaceutickou</a:t>
            </a:r>
            <a:r>
              <a:rPr lang="cs-CZ" dirty="0"/>
              <a:t> praxi do pokynů SÚKL případně do vyhlášky o správné lékárenské praxi</a:t>
            </a:r>
          </a:p>
          <a:p>
            <a:pPr marL="1360488" lvl="2" indent="-274638">
              <a:lnSpc>
                <a:spcPct val="100000"/>
              </a:lnSpc>
              <a:spcBef>
                <a:spcPts val="600"/>
              </a:spcBef>
            </a:pPr>
            <a:r>
              <a:rPr lang="cs-CZ" dirty="0"/>
              <a:t>řešit konkrétní RF zajímavá pro terén</a:t>
            </a:r>
          </a:p>
          <a:p>
            <a:pPr marL="1360488" lvl="2" indent="-274638">
              <a:lnSpc>
                <a:spcPct val="100000"/>
              </a:lnSpc>
              <a:spcBef>
                <a:spcPts val="600"/>
              </a:spcBef>
            </a:pPr>
            <a:r>
              <a:rPr lang="cs-CZ" dirty="0"/>
              <a:t>stanovit požadavky na pracoviště </a:t>
            </a:r>
          </a:p>
          <a:p>
            <a:pPr marL="1360488" lvl="2" indent="-274638">
              <a:lnSpc>
                <a:spcPct val="100000"/>
              </a:lnSpc>
              <a:spcBef>
                <a:spcPts val="600"/>
              </a:spcBef>
            </a:pPr>
            <a:r>
              <a:rPr lang="cs-CZ" dirty="0"/>
              <a:t>definovat rozdíly mezi výrobou a přípravou a mezi výzkumem a klinickým použitím.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2BE6FD-0DDD-F0F3-E5C2-5E1E8B6360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05005" y="6291162"/>
            <a:ext cx="1928733" cy="253916"/>
          </a:xfrm>
        </p:spPr>
        <p:txBody>
          <a:bodyPr/>
          <a:lstStyle/>
          <a:p>
            <a:r>
              <a:rPr lang="cs-CZ" dirty="0"/>
              <a:t>12. června 2026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BE27EFC-6629-8488-838E-924FC9A89D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Závěr – podpora zavádění inovací ze strany SÚKL</a:t>
            </a:r>
          </a:p>
        </p:txBody>
      </p:sp>
    </p:spTree>
    <p:extLst>
      <p:ext uri="{BB962C8B-B14F-4D97-AF65-F5344CB8AC3E}">
        <p14:creationId xmlns:p14="http://schemas.microsoft.com/office/powerpoint/2010/main" val="2848191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8">
            <a:extLst>
              <a:ext uri="{FF2B5EF4-FFF2-40B4-BE49-F238E27FC236}">
                <a16:creationId xmlns:a16="http://schemas.microsoft.com/office/drawing/2014/main" id="{D522555F-8E88-61D8-EFD5-9F0F94738D0E}"/>
              </a:ext>
            </a:extLst>
          </p:cNvPr>
          <p:cNvSpPr txBox="1">
            <a:spLocks/>
          </p:cNvSpPr>
          <p:nvPr/>
        </p:nvSpPr>
        <p:spPr>
          <a:xfrm>
            <a:off x="2998929" y="3813621"/>
            <a:ext cx="5667575" cy="17770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cs-CZ" sz="2000" dirty="0">
                <a:solidFill>
                  <a:schemeClr val="accent2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Máte zkušenost se SÚKL?  </a:t>
            </a:r>
          </a:p>
          <a:p>
            <a:pPr>
              <a:spcAft>
                <a:spcPts val="600"/>
              </a:spcAft>
            </a:pPr>
            <a:endParaRPr lang="cs-CZ" sz="1600" dirty="0">
              <a:solidFill>
                <a:schemeClr val="accent2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cs-CZ" sz="16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Podělte se o ni s námi!</a:t>
            </a:r>
          </a:p>
          <a:p>
            <a:pPr>
              <a:spcAft>
                <a:spcPts val="600"/>
              </a:spcAft>
            </a:pPr>
            <a:r>
              <a:rPr lang="cs-CZ" sz="16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Snažíme se zlepšovat a rozvíjet poskytované</a:t>
            </a:r>
            <a:r>
              <a:rPr lang="cs-CZ" sz="1600" b="0" spc="15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služby. </a:t>
            </a:r>
            <a:br>
              <a:rPr lang="cs-CZ" sz="16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cs-CZ" sz="1600" b="0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Budeme rádi za vaší zpětnou vazbu vyplněním dotazníku.</a:t>
            </a:r>
          </a:p>
          <a:p>
            <a:pPr>
              <a:spcAft>
                <a:spcPts val="600"/>
              </a:spcAft>
            </a:pPr>
            <a:r>
              <a:rPr lang="cs-CZ" sz="1600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Předem děkujeme </a:t>
            </a:r>
            <a:r>
              <a:rPr lang="cs-CZ" sz="1600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cs-CZ" sz="1600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spolupráci a čas věnovaný odpovědím.</a:t>
            </a:r>
            <a:r>
              <a:rPr lang="cs-CZ" sz="1600" dirty="0">
                <a:solidFill>
                  <a:schemeClr val="accent4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1600" dirty="0">
              <a:solidFill>
                <a:schemeClr val="accent4"/>
              </a:solidFill>
              <a:latin typeface="+mn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236539-B08E-C35C-6A9B-ECD088554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882" y="4299961"/>
            <a:ext cx="1368425" cy="1368425"/>
          </a:xfrm>
          <a:prstGeom prst="rect">
            <a:avLst/>
          </a:prstGeom>
        </p:spPr>
      </p:pic>
      <p:sp>
        <p:nvSpPr>
          <p:cNvPr id="7" name="Nadpis 13">
            <a:extLst>
              <a:ext uri="{FF2B5EF4-FFF2-40B4-BE49-F238E27FC236}">
                <a16:creationId xmlns:a16="http://schemas.microsoft.com/office/drawing/2014/main" id="{6C40E2CF-7ADF-F549-6625-194A1D2B2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6664" y="3666414"/>
            <a:ext cx="2945549" cy="457084"/>
          </a:xfrm>
        </p:spPr>
        <p:txBody>
          <a:bodyPr>
            <a:normAutofit/>
          </a:bodyPr>
          <a:lstStyle/>
          <a:p>
            <a:pPr algn="ctr"/>
            <a:r>
              <a:rPr lang="cs-CZ" sz="2000" cap="all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dotazník spokojenosti</a:t>
            </a:r>
            <a:endParaRPr lang="cs-CZ" sz="2000" b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132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4F3E7743-015C-6E2E-8562-0240A889BA27}"/>
              </a:ext>
            </a:extLst>
          </p:cNvPr>
          <p:cNvSpPr txBox="1">
            <a:spLocks/>
          </p:cNvSpPr>
          <p:nvPr/>
        </p:nvSpPr>
        <p:spPr>
          <a:xfrm>
            <a:off x="8247004" y="1653874"/>
            <a:ext cx="3105209" cy="19180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sz="1400" b="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Aplikace navíc nabízí i benefity pro pacienty, např. možnost přístupu ke všem údajům o své elektronické preskripci, včetně lékového záznamu              a nastavení souhlasů k němu.</a:t>
            </a:r>
          </a:p>
          <a:p>
            <a:pPr>
              <a:spcAft>
                <a:spcPts val="600"/>
              </a:spcAft>
            </a:pPr>
            <a:r>
              <a:rPr lang="cs-CZ" sz="1400" b="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Upozorňujeme, že při aktivaci aplikace budete vyzvání k ověření vaší identity prostřednictvím identity občana.</a:t>
            </a:r>
            <a:endParaRPr lang="cs-CZ" sz="1400" b="0" dirty="0">
              <a:solidFill>
                <a:schemeClr val="tx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1838A7D-623D-C4BC-F74F-D4F5E5663A72}"/>
              </a:ext>
            </a:extLst>
          </p:cNvPr>
          <p:cNvSpPr txBox="1"/>
          <p:nvPr/>
        </p:nvSpPr>
        <p:spPr>
          <a:xfrm>
            <a:off x="8477740" y="1253764"/>
            <a:ext cx="2643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chemeClr val="accent1"/>
                </a:solidFill>
                <a:latin typeface="+mj-lt"/>
              </a:rPr>
              <a:t>Máte aplikaci eRecept?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6299134-3FFC-E05A-A0A5-66E36C7E7715}"/>
              </a:ext>
            </a:extLst>
          </p:cNvPr>
          <p:cNvSpPr txBox="1"/>
          <p:nvPr/>
        </p:nvSpPr>
        <p:spPr>
          <a:xfrm>
            <a:off x="8926194" y="3752892"/>
            <a:ext cx="1762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accent2"/>
                </a:solidFill>
                <a:latin typeface="+mj-lt"/>
              </a:rPr>
              <a:t>STÁHNĚTE ZDE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0328B72-45D4-6883-5D3A-2E9685AA473E}"/>
              </a:ext>
            </a:extLst>
          </p:cNvPr>
          <p:cNvSpPr txBox="1"/>
          <p:nvPr/>
        </p:nvSpPr>
        <p:spPr>
          <a:xfrm>
            <a:off x="2958053" y="3738102"/>
            <a:ext cx="345829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accent2"/>
                </a:solidFill>
                <a:latin typeface="Calibri-Bold"/>
              </a:rPr>
              <a:t>DĚKUJEME ZA POZORNOST</a:t>
            </a:r>
          </a:p>
          <a:p>
            <a:endParaRPr lang="cs-CZ" b="1" dirty="0">
              <a:solidFill>
                <a:srgbClr val="1EA4A5"/>
              </a:solidFill>
              <a:latin typeface="Calibri-Bold"/>
            </a:endParaRPr>
          </a:p>
          <a:p>
            <a:r>
              <a:rPr lang="cs-CZ" sz="1400" b="1" dirty="0">
                <a:solidFill>
                  <a:schemeClr val="accent3"/>
                </a:solidFill>
                <a:latin typeface="Calibri-Bold"/>
              </a:rPr>
              <a:t>STÁTNÍ ÚSTAV PRO KONTROLU LÉČIV</a:t>
            </a:r>
            <a:br>
              <a:rPr lang="cs-CZ" sz="1400" b="1" dirty="0">
                <a:solidFill>
                  <a:srgbClr val="1EA4A5"/>
                </a:solidFill>
                <a:latin typeface="Calibri-Bold"/>
              </a:rPr>
            </a:br>
            <a:r>
              <a:rPr lang="cs-CZ" sz="1400" dirty="0"/>
              <a:t>Šrobárova 49/48, 100 00 Praha 10</a:t>
            </a:r>
            <a:br>
              <a:rPr lang="pt-BR" sz="1400" dirty="0"/>
            </a:br>
            <a:r>
              <a:rPr lang="de-DE" sz="1400" dirty="0"/>
              <a:t>tel.: +420 272 185 111</a:t>
            </a:r>
            <a:br>
              <a:rPr lang="de-DE" sz="1400" dirty="0"/>
            </a:br>
            <a:r>
              <a:rPr lang="cs-CZ" sz="1400" dirty="0"/>
              <a:t>e-mail: posta@sukl.gov.cz</a:t>
            </a:r>
            <a:br>
              <a:rPr lang="cs-CZ" sz="1400" dirty="0"/>
            </a:br>
            <a:r>
              <a:rPr lang="cs-CZ" sz="1400" dirty="0"/>
              <a:t>datová schránka: </a:t>
            </a:r>
            <a:r>
              <a:rPr lang="cs-CZ" sz="1400" dirty="0">
                <a:ea typeface="Aptos" panose="020B0004020202020204" pitchFamily="34" charset="0"/>
                <a:cs typeface="Times New Roman" panose="02020603050405020304" pitchFamily="18" charset="0"/>
              </a:rPr>
              <a:t>qwfai2m</a:t>
            </a:r>
            <a:endParaRPr lang="cs-CZ" sz="1400" dirty="0"/>
          </a:p>
          <a:p>
            <a:r>
              <a:rPr lang="cs-CZ" sz="1400" b="1" dirty="0">
                <a:solidFill>
                  <a:srgbClr val="1EA4A5"/>
                </a:solidFill>
              </a:rPr>
              <a:t>sukl.gov.cz</a:t>
            </a:r>
            <a:endParaRPr lang="cs-CZ" sz="1400" dirty="0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9373AB9D-4050-6E73-F2F2-CCA7AC9CC97B}"/>
              </a:ext>
            </a:extLst>
          </p:cNvPr>
          <p:cNvGrpSpPr/>
          <p:nvPr/>
        </p:nvGrpSpPr>
        <p:grpSpPr>
          <a:xfrm>
            <a:off x="8115299" y="4343148"/>
            <a:ext cx="3459563" cy="1725074"/>
            <a:chOff x="8038503" y="4190226"/>
            <a:chExt cx="3610640" cy="1754184"/>
          </a:xfrm>
        </p:grpSpPr>
        <p:pic>
          <p:nvPicPr>
            <p:cNvPr id="3" name="Grafický objekt 2">
              <a:extLst>
                <a:ext uri="{FF2B5EF4-FFF2-40B4-BE49-F238E27FC236}">
                  <a16:creationId xmlns:a16="http://schemas.microsoft.com/office/drawing/2014/main" id="{E3BEEA74-43B8-9B3A-9818-6FCABCFF71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5653" t="5651"/>
            <a:stretch>
              <a:fillRect/>
            </a:stretch>
          </p:blipFill>
          <p:spPr>
            <a:xfrm>
              <a:off x="9872133" y="4190226"/>
              <a:ext cx="1777010" cy="1754184"/>
            </a:xfrm>
            <a:prstGeom prst="rect">
              <a:avLst/>
            </a:prstGeom>
          </p:spPr>
        </p:pic>
        <p:pic>
          <p:nvPicPr>
            <p:cNvPr id="4" name="Grafický objekt 3">
              <a:extLst>
                <a:ext uri="{FF2B5EF4-FFF2-40B4-BE49-F238E27FC236}">
                  <a16:creationId xmlns:a16="http://schemas.microsoft.com/office/drawing/2014/main" id="{5460307C-9FF4-CB4E-73C5-B1600C0944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5651" r="7592"/>
            <a:stretch>
              <a:fillRect/>
            </a:stretch>
          </p:blipFill>
          <p:spPr>
            <a:xfrm>
              <a:off x="8038503" y="4190226"/>
              <a:ext cx="1740497" cy="17541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167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9868F5-99D6-9196-2EAF-26DD9C6C7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3" y="1206189"/>
            <a:ext cx="4372578" cy="557627"/>
          </a:xfrm>
        </p:spPr>
        <p:txBody>
          <a:bodyPr/>
          <a:lstStyle/>
          <a:p>
            <a:r>
              <a:rPr lang="cs-CZ" dirty="0"/>
              <a:t>Zavádění inovací ve farmacii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9B5A5E-A348-5425-5E4A-96DAED65D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12. června 2026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BC16732-80B2-F8B1-95AE-9C0DF2ED07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Zavádění inovací ve farmacii a alternativní cesty</a:t>
            </a:r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7694B775-74A5-C178-A525-12ABAF6D899F}"/>
              </a:ext>
            </a:extLst>
          </p:cNvPr>
          <p:cNvSpPr txBox="1">
            <a:spLocks/>
          </p:cNvSpPr>
          <p:nvPr/>
        </p:nvSpPr>
        <p:spPr>
          <a:xfrm>
            <a:off x="8119837" y="1965696"/>
            <a:ext cx="3390611" cy="557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Alternativní cesty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10F2E94-9FFB-3D87-330B-F17CDCBB065F}"/>
              </a:ext>
            </a:extLst>
          </p:cNvPr>
          <p:cNvSpPr txBox="1"/>
          <p:nvPr/>
        </p:nvSpPr>
        <p:spPr>
          <a:xfrm>
            <a:off x="8240349" y="2523323"/>
            <a:ext cx="31495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Individuální dovoz jinde registrovaných léčivých přípravků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Specifický léčebný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Použití experimentálních přípravků pro jednotlivé pacienty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IPLP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E96F3DA-337E-62F7-9263-85661D018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08" y="1748236"/>
            <a:ext cx="7615029" cy="428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22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FBFAA6-FAFC-596B-A4A9-200667ABB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rámec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568001-B7E6-93C1-38D0-E3C3108BB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b="1" dirty="0"/>
              <a:t>The EU Directive 2001/83/EC </a:t>
            </a:r>
            <a:r>
              <a:rPr lang="en-US" dirty="0"/>
              <a:t>relating to medicinal products for human use </a:t>
            </a:r>
          </a:p>
          <a:p>
            <a:pPr algn="just">
              <a:lnSpc>
                <a:spcPct val="110000"/>
              </a:lnSpc>
            </a:pPr>
            <a:r>
              <a:rPr lang="en-US" b="1" dirty="0"/>
              <a:t>The EU Directive 14 2013/59/Euratom </a:t>
            </a:r>
            <a:r>
              <a:rPr lang="en-US" dirty="0"/>
              <a:t>laying down basic safety standards for protection against the dangers arising from exposure to </a:t>
            </a:r>
            <a:r>
              <a:rPr lang="en-US" dirty="0" err="1"/>
              <a:t>ionising</a:t>
            </a:r>
            <a:r>
              <a:rPr lang="en-US" dirty="0"/>
              <a:t> radiation </a:t>
            </a:r>
          </a:p>
          <a:p>
            <a:pPr algn="just">
              <a:lnSpc>
                <a:spcPct val="110000"/>
              </a:lnSpc>
            </a:pPr>
            <a:r>
              <a:rPr lang="en-US" b="1" dirty="0"/>
              <a:t>The EU Regulation No 536/2014 </a:t>
            </a:r>
            <a:r>
              <a:rPr lang="en-US" dirty="0"/>
              <a:t>on clinical trials on medicinal products for human use </a:t>
            </a:r>
          </a:p>
          <a:p>
            <a:pPr algn="just">
              <a:lnSpc>
                <a:spcPct val="110000"/>
              </a:lnSpc>
            </a:pPr>
            <a:r>
              <a:rPr lang="cs-CZ" b="1" u="sng" dirty="0">
                <a:hlinkClick r:id="rId2"/>
              </a:rPr>
              <a:t>ICH E6 (R3) Good Clinical </a:t>
            </a:r>
            <a:r>
              <a:rPr lang="cs-CZ" b="1" u="sng" dirty="0" err="1">
                <a:hlinkClick r:id="rId2"/>
              </a:rPr>
              <a:t>Practice</a:t>
            </a:r>
            <a:r>
              <a:rPr lang="cs-CZ" b="1" u="sng" dirty="0">
                <a:hlinkClick r:id="rId2"/>
              </a:rPr>
              <a:t> </a:t>
            </a:r>
            <a:endParaRPr lang="cs-CZ" b="1" u="sng" dirty="0"/>
          </a:p>
          <a:p>
            <a:pPr marL="717550" lvl="1" indent="-260350" algn="just">
              <a:lnSpc>
                <a:spcPct val="110000"/>
              </a:lnSpc>
              <a:spcBef>
                <a:spcPts val="1000"/>
              </a:spcBef>
            </a:pPr>
            <a:r>
              <a:rPr lang="cs-CZ" dirty="0"/>
              <a:t> </a:t>
            </a:r>
            <a:r>
              <a:rPr lang="cs-CZ" u="sng" dirty="0"/>
              <a:t>soubor mezinárodně uznávaných standardů, principů a pravidel</a:t>
            </a:r>
            <a:r>
              <a:rPr lang="cs-CZ" dirty="0"/>
              <a:t>, které musí být dodržovány při   navrhování, provádění, zaznamenávání a předkládání zpráv o klinických hodnoceních s účastí lidských subjektů s cílem ochránit osoby účastnící se daného klinického hodnocení</a:t>
            </a:r>
            <a:endParaRPr lang="cs-CZ" dirty="0">
              <a:solidFill>
                <a:schemeClr val="tx1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674541-F7A6-CA0F-A038-EADD88CD61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93932" y="6297764"/>
            <a:ext cx="1928733" cy="253916"/>
          </a:xfrm>
        </p:spPr>
        <p:txBody>
          <a:bodyPr/>
          <a:lstStyle/>
          <a:p>
            <a:r>
              <a:rPr lang="cs-CZ" dirty="0"/>
              <a:t>12. června 2026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2007F76-CC12-91F9-6210-AD42A4E80C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74904" y="661373"/>
            <a:ext cx="5078896" cy="172554"/>
          </a:xfrm>
        </p:spPr>
        <p:txBody>
          <a:bodyPr/>
          <a:lstStyle/>
          <a:p>
            <a:r>
              <a:rPr lang="cs-CZ" dirty="0"/>
              <a:t>Právní rámec</a:t>
            </a:r>
          </a:p>
        </p:txBody>
      </p:sp>
    </p:spTree>
    <p:extLst>
      <p:ext uri="{BB962C8B-B14F-4D97-AF65-F5344CB8AC3E}">
        <p14:creationId xmlns:p14="http://schemas.microsoft.com/office/powerpoint/2010/main" val="1324843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8D4CBE-7756-7A51-1F97-F9FABB820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rámec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CAFA9C-9ADA-C4A5-B241-16F0A898B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-269875" algn="just">
              <a:lnSpc>
                <a:spcPct val="120000"/>
              </a:lnSpc>
            </a:pPr>
            <a:r>
              <a:rPr lang="cs-CZ" b="1" dirty="0"/>
              <a:t>Zákon č. 378/2007 Sb., o léčivech </a:t>
            </a:r>
            <a:r>
              <a:rPr lang="cs-CZ" dirty="0"/>
              <a:t>a změnách některých souvisejících zákonů (zákon</a:t>
            </a:r>
            <a:br>
              <a:rPr lang="cs-CZ" dirty="0"/>
            </a:br>
            <a:r>
              <a:rPr lang="cs-CZ" dirty="0"/>
              <a:t>o léčivech) ve znění pozdějších předpisů </a:t>
            </a:r>
          </a:p>
          <a:p>
            <a:pPr indent="-269875" algn="just">
              <a:lnSpc>
                <a:spcPct val="120000"/>
              </a:lnSpc>
            </a:pPr>
            <a:r>
              <a:rPr lang="cs-CZ" b="1" dirty="0"/>
              <a:t>Vyhláška 84/2008 </a:t>
            </a:r>
            <a:r>
              <a:rPr lang="cs-CZ" b="1" dirty="0" err="1"/>
              <a:t>Sb</a:t>
            </a:r>
            <a:r>
              <a:rPr lang="cs-CZ" b="1" dirty="0"/>
              <a:t>, </a:t>
            </a:r>
            <a:r>
              <a:rPr lang="cs-CZ" dirty="0"/>
              <a:t>o správné lékárenské praxi, bližších podmínkách zacházení s léčivy</a:t>
            </a:r>
            <a:br>
              <a:rPr lang="cs-CZ" dirty="0"/>
            </a:br>
            <a:r>
              <a:rPr lang="cs-CZ" dirty="0"/>
              <a:t>v lékárnách, zdravotnických zařízeních a u dalších provozovatelů a zařízení vydávajících léčivé přípravky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b="1" dirty="0"/>
              <a:t>    	Část třetí – Příprava radiofarmak a bližší podmínky provozu na pracovištích nukleární 	medicíny</a:t>
            </a:r>
            <a:endParaRPr lang="cs-CZ" sz="1400" b="1" dirty="0"/>
          </a:p>
          <a:p>
            <a:pPr indent="-269875" algn="just">
              <a:lnSpc>
                <a:spcPct val="120000"/>
              </a:lnSpc>
            </a:pPr>
            <a:r>
              <a:rPr lang="cs-CZ" b="1" dirty="0"/>
              <a:t>Zákon 263/2016 Sb., atomový zákon</a:t>
            </a:r>
          </a:p>
          <a:p>
            <a:pPr marL="457200" lvl="1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cs-CZ" dirty="0"/>
              <a:t>§ 85 Sledování dávek z lékařského ozáření</a:t>
            </a:r>
          </a:p>
          <a:p>
            <a:pPr marL="450850" lvl="1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cs-CZ" dirty="0"/>
              <a:t>Odst. </a:t>
            </a:r>
            <a:r>
              <a:rPr lang="cs-CZ" b="1" dirty="0"/>
              <a:t>(4)</a:t>
            </a:r>
            <a:r>
              <a:rPr lang="cs-CZ" dirty="0"/>
              <a:t> Zadavatel klinického hodnocení radiofarmak je povinen bez zbytečného odkladu oznámit Úřadu podání žádosti o povolení klinického hodnocení radiofarmak podle zákona o léčivech.</a:t>
            </a:r>
          </a:p>
          <a:p>
            <a:pPr marL="450850" lvl="1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cs-CZ" dirty="0"/>
              <a:t>Odst. </a:t>
            </a:r>
            <a:r>
              <a:rPr lang="cs-CZ" b="1" dirty="0"/>
              <a:t>(5)</a:t>
            </a:r>
            <a:r>
              <a:rPr lang="cs-CZ" dirty="0"/>
              <a:t> Prováděcí právní předpis stanoví rozsah, strukturu a způsob předávání údajů o zdravotních službách zdravotní pojišťovnou a obsah oznámení o podání žádosti o povolení klinického hodnocení radiofarmak.</a:t>
            </a:r>
          </a:p>
          <a:p>
            <a:pPr marL="457200" lvl="1" indent="0" algn="just">
              <a:lnSpc>
                <a:spcPct val="120000"/>
              </a:lnSpc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570618-1E20-311F-42AD-60396AF36D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03765" y="6290748"/>
            <a:ext cx="1928733" cy="253916"/>
          </a:xfrm>
        </p:spPr>
        <p:txBody>
          <a:bodyPr/>
          <a:lstStyle/>
          <a:p>
            <a:r>
              <a:rPr lang="cs-CZ" dirty="0"/>
              <a:t>12. června 2026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336524A5-BFAB-80AD-1FD2-DA08385DDB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Právní rámec</a:t>
            </a:r>
          </a:p>
        </p:txBody>
      </p:sp>
    </p:spTree>
    <p:extLst>
      <p:ext uri="{BB962C8B-B14F-4D97-AF65-F5344CB8AC3E}">
        <p14:creationId xmlns:p14="http://schemas.microsoft.com/office/powerpoint/2010/main" val="149100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DAE8BF-CE04-BBAF-199C-3810C422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rámec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48685C-461C-0AB3-B582-C2B449F93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53" y="1763815"/>
            <a:ext cx="10652559" cy="4790681"/>
          </a:xfrm>
        </p:spPr>
        <p:txBody>
          <a:bodyPr>
            <a:normAutofit fontScale="55000" lnSpcReduction="20000"/>
          </a:bodyPr>
          <a:lstStyle/>
          <a:p>
            <a:pPr indent="-269875"/>
            <a:r>
              <a:rPr lang="cs-CZ" sz="2900" b="1" dirty="0"/>
              <a:t>Lékopisné články</a:t>
            </a:r>
          </a:p>
          <a:p>
            <a:pPr lvl="1" indent="-144463">
              <a:lnSpc>
                <a:spcPct val="120000"/>
              </a:lnSpc>
            </a:pPr>
            <a:r>
              <a:rPr lang="cs-CZ" sz="2200" dirty="0" err="1"/>
              <a:t>Ph</a:t>
            </a:r>
            <a:r>
              <a:rPr lang="cs-CZ" sz="2200" dirty="0"/>
              <a:t>. Eur. 11.8, 0125 (07/2025) on “</a:t>
            </a:r>
            <a:r>
              <a:rPr lang="cs-CZ" sz="2200" dirty="0" err="1"/>
              <a:t>Radiopharmaceutical</a:t>
            </a:r>
            <a:r>
              <a:rPr lang="cs-CZ" sz="2200" dirty="0"/>
              <a:t> </a:t>
            </a:r>
            <a:r>
              <a:rPr lang="cs-CZ" sz="2200" dirty="0" err="1"/>
              <a:t>preparations</a:t>
            </a:r>
            <a:r>
              <a:rPr lang="cs-CZ" sz="2200" dirty="0"/>
              <a:t>”</a:t>
            </a:r>
          </a:p>
          <a:p>
            <a:pPr lvl="1" indent="-144463">
              <a:lnSpc>
                <a:spcPct val="120000"/>
              </a:lnSpc>
            </a:pPr>
            <a:r>
              <a:rPr lang="cs-CZ" sz="2200" dirty="0" err="1"/>
              <a:t>Ph</a:t>
            </a:r>
            <a:r>
              <a:rPr lang="cs-CZ" sz="2200" dirty="0"/>
              <a:t>. Eur. 11.0, 2902 (07/2022) on “</a:t>
            </a:r>
            <a:r>
              <a:rPr lang="cs-CZ" sz="2200" dirty="0" err="1"/>
              <a:t>Chemical</a:t>
            </a:r>
            <a:r>
              <a:rPr lang="cs-CZ" sz="2200" dirty="0"/>
              <a:t> </a:t>
            </a:r>
            <a:r>
              <a:rPr lang="cs-CZ" sz="2200" dirty="0" err="1"/>
              <a:t>precursors</a:t>
            </a:r>
            <a:r>
              <a:rPr lang="cs-CZ" sz="2200" dirty="0"/>
              <a:t> </a:t>
            </a:r>
            <a:r>
              <a:rPr lang="cs-CZ" sz="2200" dirty="0" err="1"/>
              <a:t>for</a:t>
            </a:r>
            <a:r>
              <a:rPr lang="cs-CZ" sz="2200" dirty="0"/>
              <a:t> </a:t>
            </a:r>
            <a:r>
              <a:rPr lang="cs-CZ" sz="2200" dirty="0" err="1"/>
              <a:t>radiopharmaceutical</a:t>
            </a:r>
            <a:r>
              <a:rPr lang="cs-CZ" sz="2200" dirty="0"/>
              <a:t> </a:t>
            </a:r>
            <a:r>
              <a:rPr lang="cs-CZ" sz="2200" dirty="0" err="1"/>
              <a:t>preparations</a:t>
            </a:r>
            <a:r>
              <a:rPr lang="cs-CZ" sz="2200" dirty="0"/>
              <a:t>”</a:t>
            </a:r>
          </a:p>
          <a:p>
            <a:pPr lvl="1" indent="-144463">
              <a:lnSpc>
                <a:spcPct val="120000"/>
              </a:lnSpc>
            </a:pPr>
            <a:r>
              <a:rPr lang="cs-CZ" sz="2200" dirty="0" err="1"/>
              <a:t>Ph</a:t>
            </a:r>
            <a:r>
              <a:rPr lang="cs-CZ" sz="2200" dirty="0"/>
              <a:t>. Eur. 11.0, 51900 (04/2022) on “</a:t>
            </a:r>
            <a:r>
              <a:rPr lang="cs-CZ" sz="2200" dirty="0" err="1"/>
              <a:t>Extemporaneous</a:t>
            </a:r>
            <a:r>
              <a:rPr lang="cs-CZ" sz="2200" dirty="0"/>
              <a:t> </a:t>
            </a:r>
            <a:r>
              <a:rPr lang="cs-CZ" sz="2200" dirty="0" err="1"/>
              <a:t>preparation</a:t>
            </a:r>
            <a:r>
              <a:rPr lang="cs-CZ" sz="2200" dirty="0"/>
              <a:t> of </a:t>
            </a:r>
            <a:r>
              <a:rPr lang="cs-CZ" sz="2200" dirty="0" err="1"/>
              <a:t>radiopharmaceuticals</a:t>
            </a:r>
            <a:r>
              <a:rPr lang="cs-CZ" sz="2200" dirty="0"/>
              <a:t>"</a:t>
            </a:r>
          </a:p>
          <a:p>
            <a:pPr indent="-269875"/>
            <a:r>
              <a:rPr lang="cs-CZ" sz="2900" b="1" dirty="0"/>
              <a:t>Pokyny</a:t>
            </a:r>
          </a:p>
          <a:p>
            <a:pPr lvl="1" indent="-144463">
              <a:lnSpc>
                <a:spcPct val="120000"/>
              </a:lnSpc>
            </a:pPr>
            <a:r>
              <a:rPr lang="cs-CZ" sz="2400" dirty="0" err="1">
                <a:hlinkClick r:id="rId3"/>
              </a:rPr>
              <a:t>Guideline</a:t>
            </a:r>
            <a:r>
              <a:rPr lang="cs-CZ" sz="2400" dirty="0">
                <a:hlinkClick r:id="rId3"/>
              </a:rPr>
              <a:t> on </a:t>
            </a:r>
            <a:r>
              <a:rPr lang="cs-CZ" sz="2400" dirty="0" err="1">
                <a:hlinkClick r:id="rId3"/>
              </a:rPr>
              <a:t>radiopharmaceuticals</a:t>
            </a:r>
            <a:r>
              <a:rPr lang="cs-CZ" sz="2400" dirty="0">
                <a:hlinkClick r:id="rId3"/>
              </a:rPr>
              <a:t> EMA </a:t>
            </a:r>
            <a:r>
              <a:rPr lang="cs-CZ" sz="2400" dirty="0"/>
              <a:t>(CHMP)</a:t>
            </a:r>
          </a:p>
          <a:p>
            <a:pPr lvl="1" indent="-144463">
              <a:lnSpc>
                <a:spcPct val="120000"/>
              </a:lnSpc>
            </a:pPr>
            <a:r>
              <a:rPr lang="en-US" sz="2600" dirty="0">
                <a:hlinkClick r:id="rId4"/>
              </a:rPr>
              <a:t>Guideline on the non-clinical requirements for radiopharmaceuticals</a:t>
            </a:r>
            <a:endParaRPr lang="cs-CZ" sz="2600" dirty="0"/>
          </a:p>
          <a:p>
            <a:pPr lvl="2" indent="-160338">
              <a:lnSpc>
                <a:spcPct val="120000"/>
              </a:lnSpc>
            </a:pPr>
            <a:r>
              <a:rPr lang="en-US" sz="2600" dirty="0">
                <a:hlinkClick r:id="rId5"/>
              </a:rPr>
              <a:t>Guideline on quality of radiopharmaceuticals</a:t>
            </a:r>
            <a:endParaRPr lang="cs-CZ" sz="2600" dirty="0"/>
          </a:p>
          <a:p>
            <a:pPr lvl="1" indent="-144463">
              <a:lnSpc>
                <a:spcPct val="120000"/>
              </a:lnSpc>
            </a:pPr>
            <a:r>
              <a:rPr lang="en-US" sz="2600" dirty="0">
                <a:hlinkClick r:id="rId6"/>
              </a:rPr>
              <a:t>Guideline on radiopharmaceuticals based on monoclonal antibody</a:t>
            </a:r>
            <a:endParaRPr lang="cs-CZ" sz="2600" dirty="0"/>
          </a:p>
          <a:p>
            <a:pPr lvl="1" indent="-144463">
              <a:lnSpc>
                <a:spcPct val="120000"/>
              </a:lnSpc>
            </a:pPr>
            <a:r>
              <a:rPr lang="en-US" sz="2600" dirty="0"/>
              <a:t>Guideline on the clinical evaluation of therapeutic radiopharmaceuticals in Oncology (upcoming)</a:t>
            </a:r>
            <a:endParaRPr lang="cs-CZ" sz="2600" dirty="0"/>
          </a:p>
          <a:p>
            <a:pPr lvl="1" indent="-144463">
              <a:lnSpc>
                <a:spcPct val="120000"/>
              </a:lnSpc>
            </a:pPr>
            <a:r>
              <a:rPr lang="en-US" sz="2600" dirty="0">
                <a:hlinkClick r:id="rId7"/>
              </a:rPr>
              <a:t>Guideline on clinical evaluation of diagnostic agents </a:t>
            </a:r>
            <a:r>
              <a:rPr lang="en-US" sz="2600" dirty="0"/>
              <a:t>and its </a:t>
            </a:r>
            <a:r>
              <a:rPr lang="en-US" sz="2600" dirty="0">
                <a:hlinkClick r:id="rId8"/>
              </a:rPr>
              <a:t>appendix 1</a:t>
            </a:r>
            <a:endParaRPr lang="cs-CZ" sz="2600" dirty="0"/>
          </a:p>
          <a:p>
            <a:pPr lvl="1" indent="-144463">
              <a:lnSpc>
                <a:spcPct val="120000"/>
              </a:lnSpc>
            </a:pPr>
            <a:r>
              <a:rPr lang="en-US" sz="2600" dirty="0">
                <a:hlinkClick r:id="rId9"/>
              </a:rPr>
              <a:t>EudraLex - Volume 4 - Good Manufacturing Practice (GMP) guidelines</a:t>
            </a:r>
            <a:endParaRPr lang="cs-CZ" sz="2600" dirty="0"/>
          </a:p>
          <a:p>
            <a:pPr lvl="2" indent="-160338">
              <a:lnSpc>
                <a:spcPct val="120000"/>
              </a:lnSpc>
            </a:pPr>
            <a:r>
              <a:rPr lang="en-US" sz="2600" dirty="0">
                <a:hlinkClick r:id="rId10"/>
              </a:rPr>
              <a:t>PIC/S Annex 3: Good practices for the manufacture of radiopharmaceuticals</a:t>
            </a:r>
            <a:endParaRPr lang="cs-CZ" sz="2600" dirty="0"/>
          </a:p>
          <a:p>
            <a:pPr lvl="2" indent="-160338">
              <a:lnSpc>
                <a:spcPct val="120000"/>
              </a:lnSpc>
            </a:pPr>
            <a:r>
              <a:rPr lang="en-US" sz="2600" dirty="0">
                <a:hlinkClick r:id="rId11"/>
              </a:rPr>
              <a:t>TRS 1025 - Annex 2: IAEA - WHO good manufacturing practices for radiopharmaceutical products</a:t>
            </a:r>
            <a:endParaRPr lang="cs-CZ" sz="2600" dirty="0"/>
          </a:p>
          <a:p>
            <a:pPr lvl="1" indent="-144463">
              <a:lnSpc>
                <a:spcPct val="120000"/>
              </a:lnSpc>
            </a:pPr>
            <a:r>
              <a:rPr lang="cs-CZ" sz="2600" b="1" dirty="0">
                <a:hlinkClick r:id="rId12"/>
              </a:rPr>
              <a:t>LEK-17 verze 1 Příprava sterilních léčivých přípravků v lékárně a zdravotnických zařízeních</a:t>
            </a:r>
            <a:endParaRPr lang="cs-CZ" sz="2600" b="1" dirty="0"/>
          </a:p>
          <a:p>
            <a:pPr lvl="1" indent="-144463">
              <a:lnSpc>
                <a:spcPct val="120000"/>
              </a:lnSpc>
            </a:pPr>
            <a:r>
              <a:rPr lang="cs-CZ" sz="2600" b="1" dirty="0">
                <a:hlinkClick r:id="rId13"/>
              </a:rPr>
              <a:t>UST-20 verze 2 Žádost o vydání stanoviska k návrhu specifického léčebného programu</a:t>
            </a:r>
            <a:r>
              <a:rPr lang="cs-CZ" sz="2600" b="1" dirty="0"/>
              <a:t> (</a:t>
            </a:r>
            <a:r>
              <a:rPr lang="cs-CZ" sz="2600" b="1" dirty="0" err="1"/>
              <a:t>SpLP</a:t>
            </a:r>
            <a:r>
              <a:rPr lang="cs-CZ" sz="2600" b="1" dirty="0"/>
              <a:t>)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69126C-F700-EED1-EA08-F84560DA6A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03765" y="6290748"/>
            <a:ext cx="1928733" cy="253916"/>
          </a:xfrm>
        </p:spPr>
        <p:txBody>
          <a:bodyPr/>
          <a:lstStyle/>
          <a:p>
            <a:r>
              <a:rPr lang="cs-CZ" dirty="0"/>
              <a:t>12. června 2026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D9E61D7-FF39-0D04-4787-631098A064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Právní rámec</a:t>
            </a:r>
          </a:p>
        </p:txBody>
      </p:sp>
    </p:spTree>
    <p:extLst>
      <p:ext uri="{BB962C8B-B14F-4D97-AF65-F5344CB8AC3E}">
        <p14:creationId xmlns:p14="http://schemas.microsoft.com/office/powerpoint/2010/main" val="664154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2FE4A-BE1B-C081-D519-76622875D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82BD60-1CE7-0007-40C3-6075CA2B0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Radiopharmaceuticals</a:t>
            </a:r>
            <a:r>
              <a:rPr lang="cs-CZ" dirty="0"/>
              <a:t> – EU-IN Horizon </a:t>
            </a:r>
            <a:r>
              <a:rPr lang="cs-CZ" dirty="0" err="1"/>
              <a:t>Scanning</a:t>
            </a:r>
            <a:r>
              <a:rPr lang="cs-CZ" dirty="0"/>
              <a:t> Report, 2026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A567EB-22AF-A969-7D1A-88CA64DBA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53" y="1763815"/>
            <a:ext cx="10652559" cy="4589533"/>
          </a:xfrm>
        </p:spPr>
        <p:txBody>
          <a:bodyPr>
            <a:normAutofit/>
          </a:bodyPr>
          <a:lstStyle/>
          <a:p>
            <a:pPr indent="-269875" algn="just">
              <a:lnSpc>
                <a:spcPct val="120000"/>
              </a:lnSpc>
            </a:pPr>
            <a:r>
              <a:rPr lang="en-US" sz="1500" dirty="0"/>
              <a:t>Around </a:t>
            </a:r>
            <a:r>
              <a:rPr lang="en-US" sz="1500" b="1" dirty="0"/>
              <a:t>70 radiopharmaceuticals are approved by the Food and Drug Administration (FDA), </a:t>
            </a:r>
            <a:r>
              <a:rPr lang="en-US" sz="1500" dirty="0"/>
              <a:t>80% of which are intended for diagnostic use and 20% for therapeutic use. When focusing on the </a:t>
            </a:r>
            <a:r>
              <a:rPr lang="en-US" sz="1500" b="1" dirty="0"/>
              <a:t>EU, a total of 20 radiopharmaceuticals</a:t>
            </a:r>
            <a:r>
              <a:rPr lang="en-US" sz="1500" dirty="0"/>
              <a:t> has been approved via the </a:t>
            </a:r>
            <a:r>
              <a:rPr lang="en-US" sz="1500" dirty="0" err="1"/>
              <a:t>centralised</a:t>
            </a:r>
            <a:r>
              <a:rPr lang="en-US" sz="1500" dirty="0"/>
              <a:t> procedure, among which five are approved for therapeutic use (oncology) and 15 for diagnostic use (oncology, neurodegenerative disorders and infectious diseases/inflammation). Among these 20 products, </a:t>
            </a:r>
            <a:r>
              <a:rPr lang="en-US" sz="1500" b="1" dirty="0"/>
              <a:t>four are suitable for use as </a:t>
            </a:r>
            <a:r>
              <a:rPr lang="en-US" sz="1500" b="1" dirty="0" err="1"/>
              <a:t>theranostic</a:t>
            </a:r>
            <a:r>
              <a:rPr lang="en-US" sz="1500" dirty="0"/>
              <a:t>, namely </a:t>
            </a:r>
            <a:r>
              <a:rPr lang="en-US" sz="1500" dirty="0" err="1"/>
              <a:t>edotreotide</a:t>
            </a:r>
            <a:r>
              <a:rPr lang="en-US" sz="1500" dirty="0"/>
              <a:t> (after </a:t>
            </a:r>
            <a:r>
              <a:rPr lang="en-US" sz="1500" dirty="0" err="1"/>
              <a:t>radiolabelling</a:t>
            </a:r>
            <a:r>
              <a:rPr lang="en-US" sz="1500" dirty="0"/>
              <a:t> with gallium (68Ga) chloride and lutetium (177Lu) </a:t>
            </a:r>
            <a:r>
              <a:rPr lang="en-US" sz="1500" dirty="0" err="1"/>
              <a:t>oxodotreotide</a:t>
            </a:r>
            <a:r>
              <a:rPr lang="en-US" sz="1500" dirty="0"/>
              <a:t> for the diagnostic and treatment of gastro-entero-pancreatic neuroendocrine </a:t>
            </a:r>
            <a:r>
              <a:rPr lang="en-US" sz="1500" dirty="0" err="1"/>
              <a:t>tumours</a:t>
            </a:r>
            <a:r>
              <a:rPr lang="en-US" sz="1500" dirty="0"/>
              <a:t>, respectively) and </a:t>
            </a:r>
            <a:r>
              <a:rPr lang="en-US" sz="1500" dirty="0" err="1"/>
              <a:t>gozetotide</a:t>
            </a:r>
            <a:r>
              <a:rPr lang="en-US" sz="1500" dirty="0"/>
              <a:t> (after </a:t>
            </a:r>
            <a:r>
              <a:rPr lang="en-US" sz="1500" dirty="0" err="1"/>
              <a:t>radiolabelling</a:t>
            </a:r>
            <a:r>
              <a:rPr lang="en-US" sz="1500" dirty="0"/>
              <a:t> with gallium (68Ga) or lutetium (177Lu) </a:t>
            </a:r>
            <a:r>
              <a:rPr lang="en-US" sz="1500" dirty="0" err="1"/>
              <a:t>vipivotide</a:t>
            </a:r>
            <a:r>
              <a:rPr lang="en-US" sz="1500" dirty="0"/>
              <a:t> tetraxetan for the detection and treatment of castration-resistant prostate cancer, respectively). </a:t>
            </a:r>
            <a:r>
              <a:rPr lang="en-US" sz="1500" b="1" dirty="0"/>
              <a:t>Other radiopharmaceuticals are approved via the national route and/or used outside the marketing </a:t>
            </a:r>
            <a:r>
              <a:rPr lang="en-US" sz="1500" b="1" dirty="0" err="1"/>
              <a:t>authorisation</a:t>
            </a:r>
            <a:r>
              <a:rPr lang="en-US" sz="1500" b="1" dirty="0"/>
              <a:t> route</a:t>
            </a:r>
            <a:r>
              <a:rPr lang="en-US" sz="1500" dirty="0"/>
              <a:t>. </a:t>
            </a:r>
            <a:endParaRPr lang="cs-CZ" sz="1500" dirty="0"/>
          </a:p>
          <a:p>
            <a:pPr indent="-269875" algn="just">
              <a:lnSpc>
                <a:spcPct val="120000"/>
              </a:lnSpc>
            </a:pPr>
            <a:r>
              <a:rPr lang="en-US" sz="1500" dirty="0"/>
              <a:t>An EMA forecast of </a:t>
            </a:r>
            <a:r>
              <a:rPr lang="en-US" sz="1500" dirty="0" err="1"/>
              <a:t>centralised</a:t>
            </a:r>
            <a:r>
              <a:rPr lang="en-US" sz="1500" dirty="0"/>
              <a:t> marketing </a:t>
            </a:r>
            <a:r>
              <a:rPr lang="en-US" sz="1500" dirty="0" err="1"/>
              <a:t>authorisation</a:t>
            </a:r>
            <a:r>
              <a:rPr lang="en-US" sz="1500" dirty="0"/>
              <a:t> applications planned to be submitted </a:t>
            </a:r>
            <a:r>
              <a:rPr lang="en-US" sz="1500" b="1" dirty="0"/>
              <a:t>until 2027 reports three applications for radiopharmaceuticals </a:t>
            </a:r>
            <a:r>
              <a:rPr lang="en-US" sz="1500" dirty="0"/>
              <a:t>among which two antineoplastic and immunomodulating agents (ATC code L) and one product classified under ATC code V (various). </a:t>
            </a:r>
            <a:endParaRPr lang="cs-CZ" sz="1500" dirty="0"/>
          </a:p>
          <a:p>
            <a:pPr indent="-269875" algn="just">
              <a:lnSpc>
                <a:spcPct val="120000"/>
              </a:lnSpc>
            </a:pPr>
            <a:r>
              <a:rPr lang="en-US" sz="1500" dirty="0"/>
              <a:t>Research on radiopharmaceuticals is evolving significantly, with about </a:t>
            </a:r>
            <a:r>
              <a:rPr lang="en-US" sz="1500" b="1" dirty="0"/>
              <a:t>50 clinical trials initiated in 2015 </a:t>
            </a:r>
            <a:r>
              <a:rPr lang="en-US" sz="1500" dirty="0"/>
              <a:t>versus more than </a:t>
            </a:r>
            <a:r>
              <a:rPr lang="en-US" sz="1500" b="1" dirty="0"/>
              <a:t>100 in 2024</a:t>
            </a:r>
            <a:r>
              <a:rPr lang="en-US" sz="1500" dirty="0"/>
              <a:t>. This trend is even clearer when focusing on </a:t>
            </a:r>
            <a:r>
              <a:rPr lang="en-US" sz="1500" b="1" dirty="0"/>
              <a:t>therapeutic radiopharmaceuticals, with 3 planned or ongoing clinical trials in 2018 versus 80 by half 2025. </a:t>
            </a:r>
            <a:endParaRPr lang="cs-CZ" sz="1500" b="1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FB3F07-17F7-2E33-844C-E1BC878ECA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03765" y="6290748"/>
            <a:ext cx="1928733" cy="253916"/>
          </a:xfrm>
        </p:spPr>
        <p:txBody>
          <a:bodyPr/>
          <a:lstStyle/>
          <a:p>
            <a:r>
              <a:rPr lang="cs-CZ" dirty="0"/>
              <a:t>12. června 2026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AEBF0EAB-C0B4-223C-B0E0-EC4CE65C1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err="1"/>
              <a:t>Radiopharmaceuticals</a:t>
            </a:r>
            <a:r>
              <a:rPr lang="cs-CZ" dirty="0"/>
              <a:t> – EU-IN Horizon </a:t>
            </a:r>
            <a:r>
              <a:rPr lang="cs-CZ" dirty="0" err="1"/>
              <a:t>Scanning</a:t>
            </a:r>
            <a:r>
              <a:rPr lang="cs-CZ" dirty="0"/>
              <a:t> Report, 2026</a:t>
            </a:r>
          </a:p>
        </p:txBody>
      </p:sp>
    </p:spTree>
    <p:extLst>
      <p:ext uri="{BB962C8B-B14F-4D97-AF65-F5344CB8AC3E}">
        <p14:creationId xmlns:p14="http://schemas.microsoft.com/office/powerpoint/2010/main" val="228777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8E7340-19E2-C2B2-8FAE-94C8D08DB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Radiopharmaceuticals - EU-IN Horizon Scanning Report, 2026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B021EC-5999-ACC7-915A-222A7ACAF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53" y="1763815"/>
            <a:ext cx="10652559" cy="4790681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n-GB" sz="1800" b="1" noProof="0" dirty="0"/>
              <a:t>Areas of innovation </a:t>
            </a:r>
            <a:endParaRPr lang="en-GB" sz="1800" noProof="0" dirty="0"/>
          </a:p>
          <a:p>
            <a:pPr indent="-269875" algn="just">
              <a:lnSpc>
                <a:spcPct val="80000"/>
              </a:lnSpc>
            </a:pPr>
            <a:r>
              <a:rPr lang="en-GB" sz="1500" b="1" noProof="0" dirty="0"/>
              <a:t>Expanding therapeutic indications beyond oncology, </a:t>
            </a:r>
            <a:r>
              <a:rPr lang="en-GB" sz="1500" noProof="0" dirty="0"/>
              <a:t>e.g. inflammatory, neurodegenerative and cardiovascular diseases. </a:t>
            </a:r>
          </a:p>
          <a:p>
            <a:pPr indent="-269875" algn="just">
              <a:lnSpc>
                <a:spcPct val="80000"/>
              </a:lnSpc>
            </a:pPr>
            <a:r>
              <a:rPr lang="en-GB" sz="1500" b="1" noProof="0" dirty="0"/>
              <a:t>Novel radionuclides </a:t>
            </a:r>
            <a:r>
              <a:rPr lang="en-GB" sz="1500" noProof="0" dirty="0"/>
              <a:t>are being developed for medical use. In particular, alpha-emitters are raising interest as they exhibit a limited range in tissue and a high linear energy transfer, allowing them to induce irreversible double DNA-strand breaks and limited damage to the surrounding tissue 7,8. Among those, 225Ac generates significant interest due to a high linear energy transfer and the four net alpha particles emitted per decay. Other novel radionuclides of interest include 64Cu, 67Cu and Terbium isotopes (149Tb, 152Tb, 155Tb, 161Tb) . </a:t>
            </a:r>
          </a:p>
          <a:p>
            <a:pPr indent="-269875" algn="just">
              <a:lnSpc>
                <a:spcPct val="80000"/>
              </a:lnSpc>
            </a:pPr>
            <a:r>
              <a:rPr lang="en-GB" sz="1500" b="1" noProof="0" dirty="0"/>
              <a:t>Targeted radiotherapy </a:t>
            </a:r>
            <a:r>
              <a:rPr lang="en-GB" sz="1500" noProof="0" dirty="0"/>
              <a:t>using new delivery mechanisms, e.g. cell-surface molecules and targets located in the tumour microenvironment, and subcellular targeting to reach intracellular molecules residing in organelles. </a:t>
            </a:r>
          </a:p>
          <a:p>
            <a:pPr indent="-269875" algn="just">
              <a:lnSpc>
                <a:spcPct val="80000"/>
              </a:lnSpc>
            </a:pPr>
            <a:r>
              <a:rPr lang="en-GB" sz="1500" b="1" noProof="0" dirty="0"/>
              <a:t>Development of conjugating tools or linkers </a:t>
            </a:r>
            <a:r>
              <a:rPr lang="en-GB" sz="1500" noProof="0" dirty="0"/>
              <a:t>allowing to develop vector-agnostic radionuclides. E.g. linkers allowing to bind </a:t>
            </a:r>
            <a:br>
              <a:rPr lang="en-GB" sz="1500" noProof="0" dirty="0"/>
            </a:br>
            <a:r>
              <a:rPr lang="en-GB" sz="1500" noProof="0" dirty="0"/>
              <a:t>a variety of vector molecules (</a:t>
            </a:r>
            <a:r>
              <a:rPr lang="en-GB" sz="1500" noProof="0" dirty="0" err="1"/>
              <a:t>mAbs</a:t>
            </a:r>
            <a:r>
              <a:rPr lang="en-GB" sz="1500" noProof="0" dirty="0"/>
              <a:t>, small molecules or peptides) to a radionuclide. </a:t>
            </a:r>
          </a:p>
          <a:p>
            <a:pPr indent="-269875" algn="just">
              <a:lnSpc>
                <a:spcPct val="80000"/>
              </a:lnSpc>
            </a:pPr>
            <a:r>
              <a:rPr lang="en-GB" sz="1500" b="1" noProof="0" dirty="0" err="1"/>
              <a:t>Favorable</a:t>
            </a:r>
            <a:r>
              <a:rPr lang="en-GB" sz="1500" b="1" noProof="0" dirty="0"/>
              <a:t> </a:t>
            </a:r>
            <a:r>
              <a:rPr lang="en-GB" sz="1500" b="1" noProof="0" dirty="0" err="1"/>
              <a:t>pKpD</a:t>
            </a:r>
            <a:r>
              <a:rPr lang="en-GB" sz="1500" b="1" noProof="0" dirty="0"/>
              <a:t> properties and </a:t>
            </a:r>
            <a:r>
              <a:rPr lang="en-GB" sz="1500" b="1" noProof="0" dirty="0" err="1"/>
              <a:t>pretargeting</a:t>
            </a:r>
            <a:r>
              <a:rPr lang="en-GB" sz="1500" b="1" noProof="0" dirty="0"/>
              <a:t> approach </a:t>
            </a:r>
            <a:r>
              <a:rPr lang="en-GB" sz="1500" noProof="0" dirty="0"/>
              <a:t>to increase uptake and retention of radiopharmaceuticals at the target site. </a:t>
            </a:r>
          </a:p>
          <a:p>
            <a:pPr indent="-269875" algn="just">
              <a:lnSpc>
                <a:spcPct val="80000"/>
              </a:lnSpc>
            </a:pPr>
            <a:r>
              <a:rPr lang="en-GB" sz="1500" b="1" noProof="0" dirty="0"/>
              <a:t>Combination of radiopharmaceuticals with other treatments</a:t>
            </a:r>
            <a:r>
              <a:rPr lang="en-GB" sz="1500" noProof="0" dirty="0"/>
              <a:t>: A number of preclinical studies and early clinical trials include combinations with immunotherapies, chemotherapy and radiosensitisers . </a:t>
            </a:r>
          </a:p>
          <a:p>
            <a:pPr indent="-269875" algn="just">
              <a:lnSpc>
                <a:spcPct val="80000"/>
              </a:lnSpc>
            </a:pPr>
            <a:r>
              <a:rPr lang="en-GB" sz="1500" noProof="0" dirty="0"/>
              <a:t>Growing availability of </a:t>
            </a:r>
            <a:r>
              <a:rPr lang="en-GB" sz="1500" b="1" noProof="0" dirty="0"/>
              <a:t>novel hybrid imaging technologies </a:t>
            </a:r>
            <a:r>
              <a:rPr lang="en-GB" sz="1500" noProof="0" dirty="0"/>
              <a:t>for better cancer detection and monitoring. </a:t>
            </a:r>
          </a:p>
          <a:p>
            <a:pPr indent="-269875" algn="just">
              <a:lnSpc>
                <a:spcPct val="80000"/>
              </a:lnSpc>
            </a:pPr>
            <a:r>
              <a:rPr lang="en-GB" sz="1500" b="1" noProof="0" dirty="0"/>
              <a:t>Increased production of radionuclides</a:t>
            </a:r>
            <a:r>
              <a:rPr lang="en-GB" sz="1500" noProof="0" dirty="0"/>
              <a:t>. Novel methods are under investigation to improve the production and availability </a:t>
            </a:r>
            <a:br>
              <a:rPr lang="en-GB" sz="1500" noProof="0" dirty="0"/>
            </a:br>
            <a:r>
              <a:rPr lang="en-GB" sz="1500" noProof="0" dirty="0"/>
              <a:t>of radionuclides, such as electron beams to generate clinical-grade doses radionuclides.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44EFB1-1133-928D-0AC1-C149B0809F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03765" y="6290748"/>
            <a:ext cx="1928733" cy="253916"/>
          </a:xfrm>
        </p:spPr>
        <p:txBody>
          <a:bodyPr/>
          <a:lstStyle/>
          <a:p>
            <a:r>
              <a:rPr lang="en-GB" noProof="0" dirty="0"/>
              <a:t>12. </a:t>
            </a:r>
            <a:r>
              <a:rPr lang="en-GB" noProof="0" dirty="0" err="1"/>
              <a:t>června</a:t>
            </a:r>
            <a:r>
              <a:rPr lang="en-GB" noProof="0" dirty="0"/>
              <a:t> 2026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96C6AF9-F8B2-856D-F5FC-9D51E8A4A4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/>
              <a:t>Radiopharmaceuticals – EU-IN Horizon Scanning Report, 2026 – Areas of innovation</a:t>
            </a:r>
          </a:p>
        </p:txBody>
      </p:sp>
    </p:spTree>
    <p:extLst>
      <p:ext uri="{BB962C8B-B14F-4D97-AF65-F5344CB8AC3E}">
        <p14:creationId xmlns:p14="http://schemas.microsoft.com/office/powerpoint/2010/main" val="1045839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CC4B2-EACF-0F23-14CC-356E99D11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632699-5D15-5FC4-B1A5-2D1E67485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Radiopharmaceuticals</a:t>
            </a:r>
            <a:r>
              <a:rPr lang="cs-CZ" dirty="0"/>
              <a:t> - EU-IN Horizon </a:t>
            </a:r>
            <a:r>
              <a:rPr lang="cs-CZ" dirty="0" err="1"/>
              <a:t>Scanning</a:t>
            </a:r>
            <a:r>
              <a:rPr lang="cs-CZ" dirty="0"/>
              <a:t> Report, 2026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2EF7AB-B536-4A30-8C13-604E2EC34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cs-CZ" sz="2100" b="1" dirty="0" err="1"/>
              <a:t>Challenges</a:t>
            </a:r>
            <a:endParaRPr lang="cs-CZ" sz="2100" b="1" dirty="0"/>
          </a:p>
          <a:p>
            <a:pPr indent="-269875" algn="just">
              <a:lnSpc>
                <a:spcPct val="110000"/>
              </a:lnSpc>
            </a:pPr>
            <a:r>
              <a:rPr lang="en-US" sz="1600" dirty="0"/>
              <a:t>Compartmentalization of the European pharmaceutical legislation and the European legislation on radiation protection</a:t>
            </a:r>
            <a:endParaRPr lang="cs-CZ" sz="1600" dirty="0"/>
          </a:p>
          <a:p>
            <a:pPr indent="-269875" algn="just">
              <a:lnSpc>
                <a:spcPct val="110000"/>
              </a:lnSpc>
            </a:pPr>
            <a:r>
              <a:rPr lang="en-US" sz="1600" dirty="0"/>
              <a:t>Lack </a:t>
            </a:r>
            <a:r>
              <a:rPr lang="en-US" sz="1600" noProof="0" dirty="0"/>
              <a:t>of harmonization in the interpretation </a:t>
            </a:r>
            <a:r>
              <a:rPr lang="en-US" sz="1600" dirty="0"/>
              <a:t>and implementation of EU Regulations for radiopharmaceuticals across Member States</a:t>
            </a:r>
            <a:endParaRPr lang="cs-CZ" sz="1600" dirty="0"/>
          </a:p>
          <a:p>
            <a:pPr indent="-269875" algn="just">
              <a:lnSpc>
                <a:spcPct val="110000"/>
              </a:lnSpc>
            </a:pPr>
            <a:r>
              <a:rPr lang="en-US" sz="1600" dirty="0"/>
              <a:t>Limited experience in therapeutic radiopharmaceuticals and </a:t>
            </a:r>
            <a:r>
              <a:rPr lang="en-US" sz="1600" dirty="0" err="1"/>
              <a:t>radiotheranostics</a:t>
            </a:r>
            <a:endParaRPr lang="cs-CZ" sz="1600" dirty="0"/>
          </a:p>
          <a:p>
            <a:pPr indent="-269875" algn="just">
              <a:lnSpc>
                <a:spcPct val="110000"/>
              </a:lnSpc>
            </a:pPr>
            <a:r>
              <a:rPr lang="en-US" sz="1600" dirty="0"/>
              <a:t>Therapeutic radiopharmaceuticals remain second- or third-line therapies, resulting in poor understanding of their long-term toxicity</a:t>
            </a:r>
            <a:endParaRPr lang="cs-CZ" sz="1600" dirty="0"/>
          </a:p>
          <a:p>
            <a:pPr indent="-269875" algn="just">
              <a:lnSpc>
                <a:spcPct val="110000"/>
              </a:lnSpc>
            </a:pPr>
            <a:r>
              <a:rPr lang="en-US" sz="1600" b="1" dirty="0"/>
              <a:t>Difficulty for novel radionuclides to meet regulatory requirements in terms of purity specifications</a:t>
            </a:r>
            <a:endParaRPr lang="cs-CZ" sz="1600" b="1" dirty="0"/>
          </a:p>
          <a:p>
            <a:pPr indent="-269875" algn="just">
              <a:lnSpc>
                <a:spcPct val="110000"/>
              </a:lnSpc>
            </a:pPr>
            <a:r>
              <a:rPr lang="en-US" sz="1600" b="1" dirty="0"/>
              <a:t>Limited access to approved radiopharmaceuticals</a:t>
            </a:r>
            <a:endParaRPr lang="cs-CZ" sz="1600" b="1" dirty="0"/>
          </a:p>
          <a:p>
            <a:pPr indent="-269875" algn="just">
              <a:lnSpc>
                <a:spcPct val="110000"/>
              </a:lnSpc>
            </a:pPr>
            <a:r>
              <a:rPr lang="en-GB" sz="1600" b="1" noProof="0" dirty="0"/>
              <a:t>Radionuclide supply shortage</a:t>
            </a:r>
          </a:p>
          <a:p>
            <a:pPr indent="-269875" algn="just">
              <a:lnSpc>
                <a:spcPct val="110000"/>
              </a:lnSpc>
            </a:pPr>
            <a:r>
              <a:rPr lang="en-US" sz="1600" b="1" dirty="0"/>
              <a:t>Production of radiopharmaceuticals is concentrated in only a few member states</a:t>
            </a:r>
            <a:endParaRPr lang="cs-CZ" sz="1600" b="1" dirty="0"/>
          </a:p>
          <a:p>
            <a:pPr indent="-269875" algn="just">
              <a:lnSpc>
                <a:spcPct val="110000"/>
              </a:lnSpc>
            </a:pPr>
            <a:r>
              <a:rPr lang="en-US" sz="1600" dirty="0"/>
              <a:t>Lack of expertise and multidisciplinary collaboration</a:t>
            </a:r>
            <a:endParaRPr lang="cs-CZ" sz="1600" dirty="0"/>
          </a:p>
          <a:p>
            <a:pPr lvl="1" algn="just">
              <a:lnSpc>
                <a:spcPct val="110000"/>
              </a:lnSpc>
              <a:spcBef>
                <a:spcPts val="1000"/>
              </a:spcBef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621725-CEAF-1D68-A0EF-EA8FD6C0F3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03765" y="6290748"/>
            <a:ext cx="1928733" cy="253916"/>
          </a:xfrm>
        </p:spPr>
        <p:txBody>
          <a:bodyPr/>
          <a:lstStyle/>
          <a:p>
            <a:r>
              <a:rPr lang="cs-CZ" dirty="0"/>
              <a:t>12. června 2026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3C7F0924-D13B-3B99-CC1D-28D5C0AD7D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err="1"/>
              <a:t>Radiopharmaceuticals</a:t>
            </a:r>
            <a:r>
              <a:rPr lang="cs-CZ" dirty="0"/>
              <a:t> – EU-IN Horizon </a:t>
            </a:r>
            <a:r>
              <a:rPr lang="cs-CZ" dirty="0" err="1"/>
              <a:t>Scanning</a:t>
            </a:r>
            <a:r>
              <a:rPr lang="cs-CZ" dirty="0"/>
              <a:t> Report, 2026 – </a:t>
            </a:r>
            <a:r>
              <a:rPr lang="cs-CZ" dirty="0" err="1"/>
              <a:t>Challenges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825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0DBA63-B502-97DC-069E-9EA295BE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53" y="1597584"/>
            <a:ext cx="10652559" cy="557627"/>
          </a:xfrm>
        </p:spPr>
        <p:txBody>
          <a:bodyPr/>
          <a:lstStyle/>
          <a:p>
            <a:r>
              <a:rPr lang="en-US" dirty="0"/>
              <a:t>Recommendations of the Executive Steering Group on</a:t>
            </a:r>
            <a:r>
              <a:rPr lang="cs-CZ" dirty="0"/>
              <a:t> </a:t>
            </a:r>
            <a:r>
              <a:rPr lang="en-US" dirty="0"/>
              <a:t>Shortages and Safety of Medicinal Products (MSSG) to</a:t>
            </a:r>
            <a:r>
              <a:rPr lang="cs-CZ" dirty="0"/>
              <a:t> </a:t>
            </a:r>
            <a:r>
              <a:rPr lang="en-US" dirty="0"/>
              <a:t>address vulnerabilities in the supply chain of</a:t>
            </a:r>
            <a:r>
              <a:rPr lang="cs-CZ" dirty="0"/>
              <a:t> </a:t>
            </a:r>
            <a:r>
              <a:rPr lang="en-US" dirty="0"/>
              <a:t>radiopharmaceuticals</a:t>
            </a:r>
            <a:r>
              <a:rPr lang="cs-CZ" dirty="0"/>
              <a:t>,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99586D-02DB-FF0D-959E-42A12BC42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653" y="2585290"/>
            <a:ext cx="10652559" cy="3117419"/>
          </a:xfrm>
        </p:spPr>
        <p:txBody>
          <a:bodyPr/>
          <a:lstStyle/>
          <a:p>
            <a:pPr indent="-269875" algn="just">
              <a:lnSpc>
                <a:spcPct val="100000"/>
              </a:lnSpc>
            </a:pPr>
            <a:r>
              <a:rPr lang="en-GB" b="1" noProof="0" dirty="0"/>
              <a:t>Recommendations to Member States</a:t>
            </a:r>
          </a:p>
          <a:p>
            <a:pPr marL="808038" lvl="1" algn="just">
              <a:lnSpc>
                <a:spcPct val="100000"/>
              </a:lnSpc>
              <a:spcBef>
                <a:spcPts val="1000"/>
              </a:spcBef>
            </a:pPr>
            <a:r>
              <a:rPr lang="en-GB" b="1" noProof="0" dirty="0"/>
              <a:t>Map existing supply </a:t>
            </a:r>
            <a:r>
              <a:rPr lang="en-GB" noProof="0" dirty="0"/>
              <a:t>to national markets (from raw material onwards) and provide relevant feedback through the SPOC WP. </a:t>
            </a:r>
          </a:p>
          <a:p>
            <a:pPr marL="808038" lvl="1" algn="just">
              <a:lnSpc>
                <a:spcPct val="100000"/>
              </a:lnSpc>
              <a:spcBef>
                <a:spcPts val="1000"/>
              </a:spcBef>
            </a:pPr>
            <a:r>
              <a:rPr lang="en-GB" b="1" noProof="0" dirty="0"/>
              <a:t>Provide regulatory support as needed. </a:t>
            </a:r>
          </a:p>
          <a:p>
            <a:pPr marL="808038" lvl="1" algn="just">
              <a:lnSpc>
                <a:spcPct val="100000"/>
              </a:lnSpc>
              <a:spcBef>
                <a:spcPts val="1000"/>
              </a:spcBef>
            </a:pPr>
            <a:r>
              <a:rPr lang="en-GB" noProof="0" dirty="0"/>
              <a:t>Consider transport challenges at national level and put in place solutions to address those challenges at national level (coordinated with Union level approach, where relevant). </a:t>
            </a:r>
          </a:p>
          <a:p>
            <a:pPr marL="808038" lvl="1" algn="just">
              <a:lnSpc>
                <a:spcPct val="100000"/>
              </a:lnSpc>
              <a:spcBef>
                <a:spcPts val="1000"/>
              </a:spcBef>
            </a:pPr>
            <a:r>
              <a:rPr lang="en-GB" b="1" noProof="0" dirty="0"/>
              <a:t>Consider the inclusion of new radiopharmaceuticals in horizon scanning activities to ensure access to new radiopharmaceuticals.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BE8691-23A8-1059-D522-AC733C8D1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03765" y="6290748"/>
            <a:ext cx="1928733" cy="253916"/>
          </a:xfrm>
        </p:spPr>
        <p:txBody>
          <a:bodyPr/>
          <a:lstStyle/>
          <a:p>
            <a:r>
              <a:rPr lang="cs-CZ" dirty="0"/>
              <a:t>12. června 2026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37A87FF-041E-B3D7-63D5-D643135A2D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Recommendations of the Executive Steering Group on</a:t>
            </a:r>
            <a:r>
              <a:rPr lang="cs-CZ" dirty="0"/>
              <a:t> </a:t>
            </a:r>
            <a:r>
              <a:rPr lang="en-US" dirty="0"/>
              <a:t>Shortages and MSSG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4959930"/>
      </p:ext>
    </p:extLst>
  </p:cSld>
  <p:clrMapOvr>
    <a:masterClrMapping/>
  </p:clrMapOvr>
</p:sld>
</file>

<file path=ppt/theme/theme1.xml><?xml version="1.0" encoding="utf-8"?>
<a:theme xmlns:a="http://schemas.openxmlformats.org/drawingml/2006/main" name="Česky">
  <a:themeElements>
    <a:clrScheme name="SUKL">
      <a:dk1>
        <a:sysClr val="windowText" lastClr="000000"/>
      </a:dk1>
      <a:lt1>
        <a:sysClr val="window" lastClr="FFFFFF"/>
      </a:lt1>
      <a:dk2>
        <a:srgbClr val="1C2F76"/>
      </a:dk2>
      <a:lt2>
        <a:srgbClr val="DADADA"/>
      </a:lt2>
      <a:accent1>
        <a:srgbClr val="1C2F76"/>
      </a:accent1>
      <a:accent2>
        <a:srgbClr val="215C88"/>
      </a:accent2>
      <a:accent3>
        <a:srgbClr val="04778B"/>
      </a:accent3>
      <a:accent4>
        <a:srgbClr val="1EA3A4"/>
      </a:accent4>
      <a:accent5>
        <a:srgbClr val="B2B2B2"/>
      </a:accent5>
      <a:accent6>
        <a:srgbClr val="DADADA"/>
      </a:accent6>
      <a:hlink>
        <a:srgbClr val="1EA3A4"/>
      </a:hlink>
      <a:folHlink>
        <a:srgbClr val="04778B"/>
      </a:folHlink>
    </a:clrScheme>
    <a:fontScheme name="SUK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ÚKL dvoujazyčná HD.potx" id="{3D08DF4B-42EF-4E27-84E4-59C0FC871C35}" vid="{78403386-E9DF-4437-9C02-DA7F45366568}"/>
    </a:ext>
  </a:extLst>
</a:theme>
</file>

<file path=ppt/theme/theme2.xml><?xml version="1.0" encoding="utf-8"?>
<a:theme xmlns:a="http://schemas.openxmlformats.org/drawingml/2006/main" name="English">
  <a:themeElements>
    <a:clrScheme name="SUKL">
      <a:dk1>
        <a:sysClr val="windowText" lastClr="000000"/>
      </a:dk1>
      <a:lt1>
        <a:sysClr val="window" lastClr="FFFFFF"/>
      </a:lt1>
      <a:dk2>
        <a:srgbClr val="1C2F76"/>
      </a:dk2>
      <a:lt2>
        <a:srgbClr val="DADADA"/>
      </a:lt2>
      <a:accent1>
        <a:srgbClr val="1C2F76"/>
      </a:accent1>
      <a:accent2>
        <a:srgbClr val="215C88"/>
      </a:accent2>
      <a:accent3>
        <a:srgbClr val="04778B"/>
      </a:accent3>
      <a:accent4>
        <a:srgbClr val="1EA3A4"/>
      </a:accent4>
      <a:accent5>
        <a:srgbClr val="B2B2B2"/>
      </a:accent5>
      <a:accent6>
        <a:srgbClr val="DADADA"/>
      </a:accent6>
      <a:hlink>
        <a:srgbClr val="1EA3A4"/>
      </a:hlink>
      <a:folHlink>
        <a:srgbClr val="04778B"/>
      </a:folHlink>
    </a:clrScheme>
    <a:fontScheme name="SUK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ÚKL dvoujazyčná HD.potx" id="{3D08DF4B-42EF-4E27-84E4-59C0FC871C35}" vid="{1E30B279-4E93-43E7-88D7-3DE50E5097EC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C3896A84BF444C9EA6B448FD8F175E" ma:contentTypeVersion="18" ma:contentTypeDescription="Vytvoří nový dokument" ma:contentTypeScope="" ma:versionID="619047dd5b24de04fb10f4a9fe4da4e3">
  <xsd:schema xmlns:xsd="http://www.w3.org/2001/XMLSchema" xmlns:xs="http://www.w3.org/2001/XMLSchema" xmlns:p="http://schemas.microsoft.com/office/2006/metadata/properties" xmlns:ns2="3eec11aa-d7c8-474b-b375-dc6ac7b0e47b" xmlns:ns3="67127170-065a-4910-bf80-0f16f7033ca5" targetNamespace="http://schemas.microsoft.com/office/2006/metadata/properties" ma:root="true" ma:fieldsID="6ad874de28feb30808c203718ae97550" ns2:_="" ns3:_="">
    <xsd:import namespace="3eec11aa-d7c8-474b-b375-dc6ac7b0e47b"/>
    <xsd:import namespace="67127170-065a-4910-bf80-0f16f7033c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c11aa-d7c8-474b-b375-dc6ac7b0e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15f6d182-c759-4f05-b43b-20e4e1d9c2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27170-065a-4910-bf80-0f16f7033ca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dfd0242-69d5-425b-961e-ef7e1e588fbc}" ma:internalName="TaxCatchAll" ma:showField="CatchAllData" ma:web="67127170-065a-4910-bf80-0f16f7033c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127170-065a-4910-bf80-0f16f7033ca5" xsi:nil="true"/>
    <lcf76f155ced4ddcb4097134ff3c332f xmlns="3eec11aa-d7c8-474b-b375-dc6ac7b0e47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84E4F08-860E-4BF9-9EF4-2DCF15BEBC1B}"/>
</file>

<file path=customXml/itemProps2.xml><?xml version="1.0" encoding="utf-8"?>
<ds:datastoreItem xmlns:ds="http://schemas.openxmlformats.org/officeDocument/2006/customXml" ds:itemID="{1AFDCE68-B87E-4335-8405-7AD573C27300}"/>
</file>

<file path=customXml/itemProps3.xml><?xml version="1.0" encoding="utf-8"?>
<ds:datastoreItem xmlns:ds="http://schemas.openxmlformats.org/officeDocument/2006/customXml" ds:itemID="{E62E8208-5C0D-4602-B600-B0965081B0A2}"/>
</file>

<file path=docMetadata/LabelInfo.xml><?xml version="1.0" encoding="utf-8"?>
<clbl:labelList xmlns:clbl="http://schemas.microsoft.com/office/2020/mipLabelMetadata">
  <clbl:label id="{8d7f283b-68f7-4f0c-a8f3-8b52df56cba4}" enabled="1" method="Standard" siteId="{3de88952-8192-485b-be49-ddcbe978d090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SÚKL dvoujazyčná HD</Template>
  <TotalTime>4250</TotalTime>
  <Words>1864</Words>
  <Application>Microsoft Office PowerPoint</Application>
  <PresentationFormat>Širokoúhlá obrazovka</PresentationFormat>
  <Paragraphs>164</Paragraphs>
  <Slides>14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Aptos</vt:lpstr>
      <vt:lpstr>Arial</vt:lpstr>
      <vt:lpstr>Calibri</vt:lpstr>
      <vt:lpstr>Calibri-Bold</vt:lpstr>
      <vt:lpstr>Česky</vt:lpstr>
      <vt:lpstr>English</vt:lpstr>
      <vt:lpstr>Regulace, schvalování a podpora zavádění inovací </vt:lpstr>
      <vt:lpstr>Zavádění inovací ve farmacii </vt:lpstr>
      <vt:lpstr>Právní rámec  </vt:lpstr>
      <vt:lpstr>Právní rámec</vt:lpstr>
      <vt:lpstr>Právní rámec </vt:lpstr>
      <vt:lpstr>Radiopharmaceuticals – EU-IN Horizon Scanning Report, 2026</vt:lpstr>
      <vt:lpstr>Radiopharmaceuticals - EU-IN Horizon Scanning Report, 2026</vt:lpstr>
      <vt:lpstr>Radiopharmaceuticals - EU-IN Horizon Scanning Report, 2026</vt:lpstr>
      <vt:lpstr>Recommendations of the Executive Steering Group on Shortages and Safety of Medicinal Products (MSSG) to address vulnerabilities in the supply chain of radiopharmaceuticals, 2025</vt:lpstr>
      <vt:lpstr>Zavádění inovací a dostupnost radiofarmak v ČR</vt:lpstr>
      <vt:lpstr>In-house příprava v EU</vt:lpstr>
      <vt:lpstr>Závěr – podpora zavádění inovací ze strany SÚKL</vt:lpstr>
      <vt:lpstr>dotazník spokojenosti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Velík Jakub</dc:creator>
  <cp:lastModifiedBy>Velík Jakub</cp:lastModifiedBy>
  <cp:revision>177</cp:revision>
  <cp:lastPrinted>2025-11-18T07:23:40Z</cp:lastPrinted>
  <dcterms:created xsi:type="dcterms:W3CDTF">2024-05-28T13:59:04Z</dcterms:created>
  <dcterms:modified xsi:type="dcterms:W3CDTF">2026-06-10T12:38:14Z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Česky:9\English:9</vt:lpwstr>
  </property>
  <property fmtid="{D5CDD505-2E9C-101B-9397-08002B2CF9AE}" pid="3" name="ClassificationContentMarkingFooterText">
    <vt:lpwstr>TLP:AMBER</vt:lpwstr>
  </property>
  <property fmtid="{D5CDD505-2E9C-101B-9397-08002B2CF9AE}" pid="4" name="ContentTypeId">
    <vt:lpwstr>0x01010057C3896A84BF444C9EA6B448FD8F175E</vt:lpwstr>
  </property>
</Properties>
</file>