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omments/modernComment_106_0.xml" ContentType="application/vnd.ms-powerpoint.comment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5"/>
    <p:sldMasterId id="2147483693" r:id="rId6"/>
    <p:sldMasterId id="2147483715" r:id="rId7"/>
    <p:sldMasterId id="2147483722" r:id="rId8"/>
  </p:sldMasterIdLst>
  <p:notesMasterIdLst>
    <p:notesMasterId r:id="rId27"/>
  </p:notesMasterIdLst>
  <p:handoutMasterIdLst>
    <p:handoutMasterId r:id="rId28"/>
  </p:handoutMasterIdLst>
  <p:sldIdLst>
    <p:sldId id="257" r:id="rId9"/>
    <p:sldId id="256" r:id="rId10"/>
    <p:sldId id="317" r:id="rId11"/>
    <p:sldId id="268" r:id="rId12"/>
    <p:sldId id="265" r:id="rId13"/>
    <p:sldId id="2147377096" r:id="rId14"/>
    <p:sldId id="2147377097" r:id="rId15"/>
    <p:sldId id="2147377095" r:id="rId16"/>
    <p:sldId id="262" r:id="rId17"/>
    <p:sldId id="310" r:id="rId18"/>
    <p:sldId id="311" r:id="rId19"/>
    <p:sldId id="312" r:id="rId20"/>
    <p:sldId id="302" r:id="rId21"/>
    <p:sldId id="277" r:id="rId22"/>
    <p:sldId id="313" r:id="rId23"/>
    <p:sldId id="315" r:id="rId24"/>
    <p:sldId id="316" r:id="rId25"/>
    <p:sldId id="266" r:id="rId26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681ABE8-316D-B08D-97A0-9BFC64BEEA3D}" name="Spatzal Patrik" initials="SP" userId="S::patrik.spatzal@ujv.cz::e79cb007-7f77-4956-8a60-3667fcefbb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C4"/>
    <a:srgbClr val="0053A0"/>
    <a:srgbClr val="D6D6D6"/>
    <a:srgbClr val="4592B0"/>
    <a:srgbClr val="00C752"/>
    <a:srgbClr val="474747"/>
    <a:srgbClr val="1F0FAD"/>
    <a:srgbClr val="0070C0"/>
    <a:srgbClr val="6B6B6B"/>
    <a:srgbClr val="F2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32" d="100"/>
          <a:sy n="32" d="100"/>
        </p:scale>
        <p:origin x="74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53" d="100"/>
          <a:sy n="153" d="100"/>
        </p:scale>
        <p:origin x="5870" y="10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8" Type="http://schemas.openxmlformats.org/officeDocument/2006/relationships/slideMaster" Target="slideMasters/slideMaster4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microsoft.com/office/2018/10/relationships/authors" Target="author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30" Type="http://schemas.openxmlformats.org/officeDocument/2006/relationships/viewProps" Target="viewProps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zickova Iva" userId="eafaf7b8-0ee6-4282-abe6-c8e55c53be71" providerId="ADAL" clId="{AAA857A7-4AA0-41A8-B154-36DBD6BA57F4}"/>
    <pc:docChg chg="undo custSel modSld">
      <pc:chgData name="Ruzickova Iva" userId="eafaf7b8-0ee6-4282-abe6-c8e55c53be71" providerId="ADAL" clId="{AAA857A7-4AA0-41A8-B154-36DBD6BA57F4}" dt="2026-06-10T10:01:13.795" v="5" actId="1076"/>
      <pc:docMkLst>
        <pc:docMk/>
      </pc:docMkLst>
      <pc:sldChg chg="modSp mod">
        <pc:chgData name="Ruzickova Iva" userId="eafaf7b8-0ee6-4282-abe6-c8e55c53be71" providerId="ADAL" clId="{AAA857A7-4AA0-41A8-B154-36DBD6BA57F4}" dt="2026-06-10T10:01:13.795" v="5" actId="1076"/>
        <pc:sldMkLst>
          <pc:docMk/>
          <pc:sldMk cId="4248488627" sldId="277"/>
        </pc:sldMkLst>
        <pc:spChg chg="mod">
          <ac:chgData name="Ruzickova Iva" userId="eafaf7b8-0ee6-4282-abe6-c8e55c53be71" providerId="ADAL" clId="{AAA857A7-4AA0-41A8-B154-36DBD6BA57F4}" dt="2026-06-10T10:01:13.795" v="5" actId="1076"/>
          <ac:spMkLst>
            <pc:docMk/>
            <pc:sldMk cId="4248488627" sldId="277"/>
            <ac:spMk id="20" creationId="{3ECD7A0C-748D-8853-63CA-4B1EE3700497}"/>
          </ac:spMkLst>
        </pc:spChg>
        <pc:picChg chg="mod">
          <ac:chgData name="Ruzickova Iva" userId="eafaf7b8-0ee6-4282-abe6-c8e55c53be71" providerId="ADAL" clId="{AAA857A7-4AA0-41A8-B154-36DBD6BA57F4}" dt="2026-06-10T10:01:13.417" v="4" actId="1076"/>
          <ac:picMkLst>
            <pc:docMk/>
            <pc:sldMk cId="4248488627" sldId="277"/>
            <ac:picMk id="19" creationId="{73E615A8-0DC1-95CE-4219-C5A4668B522F}"/>
          </ac:picMkLst>
        </pc:picChg>
      </pc:sldChg>
      <pc:sldChg chg="modSp mod">
        <pc:chgData name="Ruzickova Iva" userId="eafaf7b8-0ee6-4282-abe6-c8e55c53be71" providerId="ADAL" clId="{AAA857A7-4AA0-41A8-B154-36DBD6BA57F4}" dt="2026-06-10T09:59:45.785" v="1" actId="20577"/>
        <pc:sldMkLst>
          <pc:docMk/>
          <pc:sldMk cId="1689974233" sldId="2147377095"/>
        </pc:sldMkLst>
        <pc:spChg chg="mod">
          <ac:chgData name="Ruzickova Iva" userId="eafaf7b8-0ee6-4282-abe6-c8e55c53be71" providerId="ADAL" clId="{AAA857A7-4AA0-41A8-B154-36DBD6BA57F4}" dt="2026-06-10T09:59:45.785" v="1" actId="20577"/>
          <ac:spMkLst>
            <pc:docMk/>
            <pc:sldMk cId="1689974233" sldId="2147377095"/>
            <ac:spMk id="20" creationId="{5352B729-C445-6271-454B-8F46632A155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859437062807049E-2"/>
          <c:y val="9.8621109417259295E-2"/>
          <c:w val="0.9659640280951477"/>
          <c:h val="0.86031685929028079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Akcionáři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2F5-42C3-A249-9974104B0479}"/>
              </c:ext>
            </c:extLst>
          </c:dPt>
          <c:dPt>
            <c:idx val="1"/>
            <c:bubble3D val="0"/>
            <c:spPr>
              <a:solidFill>
                <a:srgbClr val="009AC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2F5-42C3-A249-9974104B0479}"/>
              </c:ext>
            </c:extLst>
          </c:dPt>
          <c:dPt>
            <c:idx val="2"/>
            <c:bubble3D val="0"/>
            <c:spPr>
              <a:solidFill>
                <a:srgbClr val="52525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2F5-42C3-A249-9974104B0479}"/>
              </c:ext>
            </c:extLst>
          </c:dPt>
          <c:cat>
            <c:strRef>
              <c:f>List1!$A$2:$A$4</c:f>
              <c:strCache>
                <c:ptCount val="3"/>
                <c:pt idx="0">
                  <c:v>ČEZ, a. s.</c:v>
                </c:pt>
                <c:pt idx="1">
                  <c:v>Slovenské elektrárne, a. s., Slovenská republika</c:v>
                </c:pt>
                <c:pt idx="2">
                  <c:v>Obec Husinec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0.80549999999999999</c:v>
                </c:pt>
                <c:pt idx="1">
                  <c:v>0.1792</c:v>
                </c:pt>
                <c:pt idx="2">
                  <c:v>2.3800000000000002E-2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F5-42C3-A249-9974104B0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AA6F665-3996-4ED2-949E-1D5A3F213970}" authorId="{9681ABE8-316D-B08D-97A0-9BFC64BEEA3D}" created="2026-05-19T08:29:49.895">
    <pc:sldMkLst xmlns:pc="http://schemas.microsoft.com/office/powerpoint/2013/main/command">
      <pc:docMk/>
      <pc:sldMk cId="0" sldId="262"/>
    </pc:sldMkLst>
    <p188:txBody>
      <a:bodyPr/>
      <a:lstStyle/>
      <a:p>
        <a:r>
          <a:rPr lang="en-US"/>
          <a:t>upraveno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18FB5D70-1181-4288-A8A2-D4398FC418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02B58CB-1EF5-45B6-A53A-79D884C08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A698E-B466-4814-BE83-04DF99E4D4A3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964D498-8B0F-4600-9802-400208E497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3C1ED9E-79EA-4AA4-8F2B-DD62598E48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8A051-8E15-47AD-B5FE-EE053128A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082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FA7A4-F17B-4A1E-8F77-4032E1BB8E44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19A08-5F14-43C2-A474-A033E5E2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27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r>
              <a:rPr lang="cs-CZ" dirty="0">
                <a:latin typeface="Arial" pitchFamily="34" charset="0"/>
              </a:rPr>
              <a:t>Specifikum – radioaktivní rozpad (např. F-18 má poločas 2 hodiny)</a:t>
            </a:r>
          </a:p>
          <a:p>
            <a:r>
              <a:rPr lang="cs-CZ" dirty="0">
                <a:latin typeface="Arial" pitchFamily="34" charset="0"/>
              </a:rPr>
              <a:t>musíme „pospíchat“, abychom ušetřili a nemuseli vyrábět zbytečně mnoho – zkrácení času od ozařování do aplikace pacienta</a:t>
            </a:r>
          </a:p>
          <a:p>
            <a:r>
              <a:rPr lang="cs-CZ" dirty="0">
                <a:latin typeface="Arial" pitchFamily="34" charset="0"/>
              </a:rPr>
              <a:t>na pozadí – </a:t>
            </a:r>
            <a:r>
              <a:rPr lang="cs-CZ" dirty="0" err="1">
                <a:latin typeface="Arial" pitchFamily="34" charset="0"/>
              </a:rPr>
              <a:t>polohorké</a:t>
            </a:r>
            <a:r>
              <a:rPr lang="cs-CZ" dirty="0">
                <a:latin typeface="Arial" pitchFamily="34" charset="0"/>
              </a:rPr>
              <a:t> komory</a:t>
            </a:r>
          </a:p>
        </p:txBody>
      </p:sp>
    </p:spTree>
    <p:extLst>
      <p:ext uri="{BB962C8B-B14F-4D97-AF65-F5344CB8AC3E}">
        <p14:creationId xmlns:p14="http://schemas.microsoft.com/office/powerpoint/2010/main" val="3081966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sv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sv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24655" y="5531232"/>
            <a:ext cx="12194807" cy="271389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5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 err="1"/>
              <a:t>perex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24655" y="2183207"/>
            <a:ext cx="12194807" cy="3276589"/>
          </a:xfrm>
        </p:spPr>
        <p:txBody>
          <a:bodyPr anchor="b"/>
          <a:lstStyle>
            <a:lvl1pPr algn="l">
              <a:defRPr sz="6000" b="1" cap="none" baseline="0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Název prezentace</a:t>
            </a:r>
            <a:endParaRPr lang="en-US" dirty="0"/>
          </a:p>
        </p:txBody>
      </p:sp>
      <p:cxnSp>
        <p:nvCxnSpPr>
          <p:cNvPr id="8" name="Nadpis úč. Y 19,77 cm" hidden="1">
            <a:extLst>
              <a:ext uri="{FF2B5EF4-FFF2-40B4-BE49-F238E27FC236}">
                <a16:creationId xmlns:a16="http://schemas.microsoft.com/office/drawing/2014/main" id="{88B9565B-62A0-498D-BE0C-ACB151C4AC59}"/>
              </a:ext>
            </a:extLst>
          </p:cNvPr>
          <p:cNvCxnSpPr/>
          <p:nvPr userDrawn="1"/>
        </p:nvCxnSpPr>
        <p:spPr>
          <a:xfrm>
            <a:off x="0" y="7117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odnadpis úč. Y 21,87 cm" hidden="1">
            <a:extLst>
              <a:ext uri="{FF2B5EF4-FFF2-40B4-BE49-F238E27FC236}">
                <a16:creationId xmlns:a16="http://schemas.microsoft.com/office/drawing/2014/main" id="{82F5B746-45EF-4FC4-8292-C3C9E4D84AC9}"/>
              </a:ext>
            </a:extLst>
          </p:cNvPr>
          <p:cNvCxnSpPr/>
          <p:nvPr userDrawn="1"/>
        </p:nvCxnSpPr>
        <p:spPr>
          <a:xfrm>
            <a:off x="0" y="7873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ÚJVúč. Y 34,33 cm" hidden="1">
            <a:extLst>
              <a:ext uri="{FF2B5EF4-FFF2-40B4-BE49-F238E27FC236}">
                <a16:creationId xmlns:a16="http://schemas.microsoft.com/office/drawing/2014/main" id="{C38E9742-C6C4-41B3-A5CB-F3C1C407B78A}"/>
              </a:ext>
            </a:extLst>
          </p:cNvPr>
          <p:cNvCxnSpPr/>
          <p:nvPr userDrawn="1"/>
        </p:nvCxnSpPr>
        <p:spPr>
          <a:xfrm>
            <a:off x="0" y="123588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ÚJV Řež zprava" hidden="1">
            <a:extLst>
              <a:ext uri="{FF2B5EF4-FFF2-40B4-BE49-F238E27FC236}">
                <a16:creationId xmlns:a16="http://schemas.microsoft.com/office/drawing/2014/main" id="{4B626BC1-FE80-442D-9B12-B16E4C619EE7}"/>
              </a:ext>
            </a:extLst>
          </p:cNvPr>
          <p:cNvCxnSpPr/>
          <p:nvPr userDrawn="1"/>
        </p:nvCxnSpPr>
        <p:spPr>
          <a:xfrm>
            <a:off x="22492800" y="166255"/>
            <a:ext cx="0" cy="136211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D0CCFAAE-F174-BA65-0F64-0D15F84277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0552" y="11117980"/>
            <a:ext cx="3916374" cy="1192918"/>
          </a:xfrm>
          <a:prstGeom prst="rect">
            <a:avLst/>
          </a:prstGeom>
        </p:spPr>
      </p:pic>
      <p:pic>
        <p:nvPicPr>
          <p:cNvPr id="11" name="Grafický objekt 4">
            <a:extLst>
              <a:ext uri="{FF2B5EF4-FFF2-40B4-BE49-F238E27FC236}">
                <a16:creationId xmlns:a16="http://schemas.microsoft.com/office/drawing/2014/main" id="{C39E2C55-7F81-33F1-AFB6-0D5E9FFD0D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6215" y="11226754"/>
            <a:ext cx="3645458" cy="108414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C98735A-63CB-2DA1-6810-C041A9FA6E9A}"/>
              </a:ext>
            </a:extLst>
          </p:cNvPr>
          <p:cNvSpPr txBox="1">
            <a:spLocks/>
          </p:cNvSpPr>
          <p:nvPr userDrawn="1"/>
        </p:nvSpPr>
        <p:spPr>
          <a:xfrm>
            <a:off x="2324655" y="9903124"/>
            <a:ext cx="7503121" cy="80225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1828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00" b="1" kern="1200" cap="none" baseline="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0" dirty="0"/>
              <a:t>Skupina ÚJV, člen Skupiny ČEZ</a:t>
            </a:r>
            <a:endParaRPr lang="en-US" sz="4000" b="0" dirty="0"/>
          </a:p>
        </p:txBody>
      </p:sp>
      <p:pic>
        <p:nvPicPr>
          <p:cNvPr id="17" name="Logo ÚJV bílé">
            <a:extLst>
              <a:ext uri="{FF2B5EF4-FFF2-40B4-BE49-F238E27FC236}">
                <a16:creationId xmlns:a16="http://schemas.microsoft.com/office/drawing/2014/main" id="{FE4BA434-55EC-77DF-91FF-7263E9B647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1802231" y="489390"/>
            <a:ext cx="1588488" cy="158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87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8">
          <p15:clr>
            <a:srgbClr val="FBAE40"/>
          </p15:clr>
        </p15:guide>
        <p15:guide id="2" orient="horz" pos="4547">
          <p15:clr>
            <a:srgbClr val="FBAE40"/>
          </p15:clr>
        </p15:guide>
        <p15:guide id="3" orient="horz" pos="2483">
          <p15:clr>
            <a:srgbClr val="FBAE40"/>
          </p15:clr>
        </p15:guide>
        <p15:guide id="4" orient="horz" pos="4592">
          <p15:clr>
            <a:srgbClr val="FBAE40"/>
          </p15:clr>
        </p15:guide>
        <p15:guide id="5" orient="horz" pos="7314">
          <p15:clr>
            <a:srgbClr val="FBAE40"/>
          </p15:clr>
        </p15:guide>
        <p15:guide id="6" pos="1450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70023-20E8-4FD9-A965-1A83554B2223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60E3B3B-D175-36F7-0720-AD9202FF8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495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9B79-BDEA-49C5-B811-79D55BBA7EB3}" type="datetime1">
              <a:rPr lang="cs-CZ" smtClean="0"/>
              <a:t>10.06.2026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83B0B1C-02E6-4D2C-A064-53902735381D}"/>
              </a:ext>
            </a:extLst>
          </p:cNvPr>
          <p:cNvSpPr/>
          <p:nvPr userDrawn="1"/>
        </p:nvSpPr>
        <p:spPr>
          <a:xfrm>
            <a:off x="1154691" y="1676400"/>
            <a:ext cx="225376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6196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Dětské kresby, umění">
            <a:extLst>
              <a:ext uri="{FF2B5EF4-FFF2-40B4-BE49-F238E27FC236}">
                <a16:creationId xmlns:a16="http://schemas.microsoft.com/office/drawing/2014/main" id="{7600533E-ED29-85CA-D5FB-AFC27A8787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17157" y="1"/>
            <a:ext cx="8066844" cy="13716000"/>
          </a:xfrm>
          <a:prstGeom prst="rect">
            <a:avLst/>
          </a:prstGeom>
        </p:spPr>
      </p:pic>
      <p:cxnSp>
        <p:nvCxnSpPr>
          <p:cNvPr id="8" name="Nadpis úč. Y 19,77 cm" hidden="1">
            <a:extLst>
              <a:ext uri="{FF2B5EF4-FFF2-40B4-BE49-F238E27FC236}">
                <a16:creationId xmlns:a16="http://schemas.microsoft.com/office/drawing/2014/main" id="{88B9565B-62A0-498D-BE0C-ACB151C4AC59}"/>
              </a:ext>
            </a:extLst>
          </p:cNvPr>
          <p:cNvCxnSpPr/>
          <p:nvPr userDrawn="1"/>
        </p:nvCxnSpPr>
        <p:spPr>
          <a:xfrm>
            <a:off x="0" y="7117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odnadpis úč. Y 21,87 cm" hidden="1">
            <a:extLst>
              <a:ext uri="{FF2B5EF4-FFF2-40B4-BE49-F238E27FC236}">
                <a16:creationId xmlns:a16="http://schemas.microsoft.com/office/drawing/2014/main" id="{82F5B746-45EF-4FC4-8292-C3C9E4D84AC9}"/>
              </a:ext>
            </a:extLst>
          </p:cNvPr>
          <p:cNvCxnSpPr/>
          <p:nvPr userDrawn="1"/>
        </p:nvCxnSpPr>
        <p:spPr>
          <a:xfrm>
            <a:off x="0" y="7873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ÚJVúč. Y 34,33 cm" hidden="1">
            <a:extLst>
              <a:ext uri="{FF2B5EF4-FFF2-40B4-BE49-F238E27FC236}">
                <a16:creationId xmlns:a16="http://schemas.microsoft.com/office/drawing/2014/main" id="{C38E9742-C6C4-41B3-A5CB-F3C1C407B78A}"/>
              </a:ext>
            </a:extLst>
          </p:cNvPr>
          <p:cNvCxnSpPr/>
          <p:nvPr userDrawn="1"/>
        </p:nvCxnSpPr>
        <p:spPr>
          <a:xfrm>
            <a:off x="0" y="123588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ÚJV Řež zprava" hidden="1">
            <a:extLst>
              <a:ext uri="{FF2B5EF4-FFF2-40B4-BE49-F238E27FC236}">
                <a16:creationId xmlns:a16="http://schemas.microsoft.com/office/drawing/2014/main" id="{4B626BC1-FE80-442D-9B12-B16E4C619EE7}"/>
              </a:ext>
            </a:extLst>
          </p:cNvPr>
          <p:cNvCxnSpPr/>
          <p:nvPr userDrawn="1"/>
        </p:nvCxnSpPr>
        <p:spPr>
          <a:xfrm>
            <a:off x="22492800" y="166255"/>
            <a:ext cx="0" cy="136211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>
            <a:extLst>
              <a:ext uri="{FF2B5EF4-FFF2-40B4-BE49-F238E27FC236}">
                <a16:creationId xmlns:a16="http://schemas.microsoft.com/office/drawing/2014/main" id="{EA6A5DE0-66F1-7856-B396-7D2055D2CF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24655" y="5531232"/>
            <a:ext cx="12194807" cy="271389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5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269FE5B-1350-4192-B737-DB946474BC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24655" y="2183207"/>
            <a:ext cx="14497132" cy="3276589"/>
          </a:xfrm>
        </p:spPr>
        <p:txBody>
          <a:bodyPr anchor="b"/>
          <a:lstStyle>
            <a:lvl1pPr algn="l">
              <a:defRPr sz="6000" b="1" cap="none" baseline="0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Děkuji za pozornost.</a:t>
            </a:r>
            <a:endParaRPr lang="en-US" dirty="0"/>
          </a:p>
        </p:txBody>
      </p:sp>
      <p:pic>
        <p:nvPicPr>
          <p:cNvPr id="12" name="Grafický objekt 6">
            <a:extLst>
              <a:ext uri="{FF2B5EF4-FFF2-40B4-BE49-F238E27FC236}">
                <a16:creationId xmlns:a16="http://schemas.microsoft.com/office/drawing/2014/main" id="{A9697036-3815-54E4-5554-DE920C8528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0552" y="11117980"/>
            <a:ext cx="3916374" cy="1192918"/>
          </a:xfrm>
          <a:prstGeom prst="rect">
            <a:avLst/>
          </a:prstGeom>
        </p:spPr>
      </p:pic>
      <p:pic>
        <p:nvPicPr>
          <p:cNvPr id="13" name="Grafický objekt 4">
            <a:extLst>
              <a:ext uri="{FF2B5EF4-FFF2-40B4-BE49-F238E27FC236}">
                <a16:creationId xmlns:a16="http://schemas.microsoft.com/office/drawing/2014/main" id="{8C475346-54A5-33DC-95DF-C290205769A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6215" y="11226754"/>
            <a:ext cx="3645458" cy="108414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447DB73-CDB3-0D8C-2AAD-AC99DF128A74}"/>
              </a:ext>
            </a:extLst>
          </p:cNvPr>
          <p:cNvSpPr txBox="1">
            <a:spLocks/>
          </p:cNvSpPr>
          <p:nvPr userDrawn="1"/>
        </p:nvSpPr>
        <p:spPr>
          <a:xfrm>
            <a:off x="2324655" y="9903124"/>
            <a:ext cx="7503121" cy="80225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1828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00" b="1" kern="1200" cap="none" baseline="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0" dirty="0"/>
              <a:t>Skupina ÚJV, člen Skupiny ČEZ</a:t>
            </a:r>
            <a:endParaRPr lang="en-US" sz="4000" b="0" dirty="0"/>
          </a:p>
        </p:txBody>
      </p:sp>
    </p:spTree>
    <p:extLst>
      <p:ext uri="{BB962C8B-B14F-4D97-AF65-F5344CB8AC3E}">
        <p14:creationId xmlns:p14="http://schemas.microsoft.com/office/powerpoint/2010/main" val="1739378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20">
          <p15:clr>
            <a:srgbClr val="FBAE40"/>
          </p15:clr>
        </p15:guide>
        <p15:guide id="2" orient="horz" pos="4547">
          <p15:clr>
            <a:srgbClr val="FBAE40"/>
          </p15:clr>
        </p15:guide>
        <p15:guide id="3" orient="horz" pos="2483">
          <p15:clr>
            <a:srgbClr val="FBAE40"/>
          </p15:clr>
        </p15:guide>
        <p15:guide id="4" orient="horz" pos="4592">
          <p15:clr>
            <a:srgbClr val="FBAE40"/>
          </p15:clr>
        </p15:guide>
        <p15:guide id="5" orient="horz" pos="7314">
          <p15:clr>
            <a:srgbClr val="FBAE40"/>
          </p15:clr>
        </p15:guide>
        <p15:guide id="6" pos="863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rázdný s nadpisem a logem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CD489E-5F40-3921-9D26-F9DD108D8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7525" y="1025525"/>
            <a:ext cx="17605372" cy="2124075"/>
          </a:xfrm>
          <a:prstGeom prst="rect">
            <a:avLst/>
          </a:prstGeom>
        </p:spPr>
        <p:txBody>
          <a:bodyPr/>
          <a:lstStyle>
            <a:lvl1pPr>
              <a:defRPr sz="5900">
                <a:solidFill>
                  <a:srgbClr val="0053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pic>
        <p:nvPicPr>
          <p:cNvPr id="4" name="Logo ÚJV bílé">
            <a:extLst>
              <a:ext uri="{FF2B5EF4-FFF2-40B4-BE49-F238E27FC236}">
                <a16:creationId xmlns:a16="http://schemas.microsoft.com/office/drawing/2014/main" id="{A9987182-52D1-9A98-5D93-E6603BB8A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1802231" y="489390"/>
            <a:ext cx="1588488" cy="158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6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24655" y="5531232"/>
            <a:ext cx="12194807" cy="271389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5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 err="1"/>
              <a:t>perex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24655" y="2183207"/>
            <a:ext cx="14497132" cy="3276589"/>
          </a:xfrm>
        </p:spPr>
        <p:txBody>
          <a:bodyPr anchor="b"/>
          <a:lstStyle>
            <a:lvl1pPr algn="l">
              <a:defRPr sz="6000" b="1" cap="none" baseline="0">
                <a:solidFill>
                  <a:schemeClr val="accent1"/>
                </a:solidFill>
              </a:defRPr>
            </a:lvl1pPr>
          </a:lstStyle>
          <a:p>
            <a:r>
              <a:rPr lang="cs-CZ" dirty="0" err="1"/>
              <a:t>Title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en-US" dirty="0"/>
          </a:p>
        </p:txBody>
      </p:sp>
      <p:cxnSp>
        <p:nvCxnSpPr>
          <p:cNvPr id="8" name="Nadpis úč. Y 19,77 cm" hidden="1">
            <a:extLst>
              <a:ext uri="{FF2B5EF4-FFF2-40B4-BE49-F238E27FC236}">
                <a16:creationId xmlns:a16="http://schemas.microsoft.com/office/drawing/2014/main" id="{88B9565B-62A0-498D-BE0C-ACB151C4AC59}"/>
              </a:ext>
            </a:extLst>
          </p:cNvPr>
          <p:cNvCxnSpPr/>
          <p:nvPr userDrawn="1"/>
        </p:nvCxnSpPr>
        <p:spPr>
          <a:xfrm>
            <a:off x="0" y="7117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odnadpis úč. Y 21,87 cm" hidden="1">
            <a:extLst>
              <a:ext uri="{FF2B5EF4-FFF2-40B4-BE49-F238E27FC236}">
                <a16:creationId xmlns:a16="http://schemas.microsoft.com/office/drawing/2014/main" id="{82F5B746-45EF-4FC4-8292-C3C9E4D84AC9}"/>
              </a:ext>
            </a:extLst>
          </p:cNvPr>
          <p:cNvCxnSpPr/>
          <p:nvPr userDrawn="1"/>
        </p:nvCxnSpPr>
        <p:spPr>
          <a:xfrm>
            <a:off x="0" y="7873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ÚJVúč. Y 34,33 cm" hidden="1">
            <a:extLst>
              <a:ext uri="{FF2B5EF4-FFF2-40B4-BE49-F238E27FC236}">
                <a16:creationId xmlns:a16="http://schemas.microsoft.com/office/drawing/2014/main" id="{C38E9742-C6C4-41B3-A5CB-F3C1C407B78A}"/>
              </a:ext>
            </a:extLst>
          </p:cNvPr>
          <p:cNvCxnSpPr/>
          <p:nvPr userDrawn="1"/>
        </p:nvCxnSpPr>
        <p:spPr>
          <a:xfrm>
            <a:off x="0" y="123588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ÚJV Řež zprava" hidden="1">
            <a:extLst>
              <a:ext uri="{FF2B5EF4-FFF2-40B4-BE49-F238E27FC236}">
                <a16:creationId xmlns:a16="http://schemas.microsoft.com/office/drawing/2014/main" id="{4B626BC1-FE80-442D-9B12-B16E4C619EE7}"/>
              </a:ext>
            </a:extLst>
          </p:cNvPr>
          <p:cNvCxnSpPr/>
          <p:nvPr userDrawn="1"/>
        </p:nvCxnSpPr>
        <p:spPr>
          <a:xfrm>
            <a:off x="22492800" y="166255"/>
            <a:ext cx="0" cy="136211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Skupina 6">
            <a:extLst>
              <a:ext uri="{FF2B5EF4-FFF2-40B4-BE49-F238E27FC236}">
                <a16:creationId xmlns:a16="http://schemas.microsoft.com/office/drawing/2014/main" id="{0E3D7F08-25C0-7EC8-93F1-147134533C06}"/>
              </a:ext>
            </a:extLst>
          </p:cNvPr>
          <p:cNvGrpSpPr/>
          <p:nvPr userDrawn="1"/>
        </p:nvGrpSpPr>
        <p:grpSpPr>
          <a:xfrm>
            <a:off x="1772016" y="10981952"/>
            <a:ext cx="8163174" cy="1836901"/>
            <a:chOff x="1772016" y="10981952"/>
            <a:chExt cx="8163174" cy="1836901"/>
          </a:xfrm>
        </p:grpSpPr>
        <p:pic>
          <p:nvPicPr>
            <p:cNvPr id="4" name="Grafický objekt 3">
              <a:extLst>
                <a:ext uri="{FF2B5EF4-FFF2-40B4-BE49-F238E27FC236}">
                  <a16:creationId xmlns:a16="http://schemas.microsoft.com/office/drawing/2014/main" id="{51F878B8-53B1-8A36-D642-0B91D7CE14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772016" y="10981952"/>
              <a:ext cx="4485993" cy="1366424"/>
            </a:xfrm>
            <a:prstGeom prst="rect">
              <a:avLst/>
            </a:prstGeom>
          </p:spPr>
        </p:pic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5180C1D0-A470-705D-1850-68A412BB14C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88663" y="12016596"/>
              <a:ext cx="7503121" cy="802257"/>
            </a:xfrm>
            <a:prstGeom prst="rect">
              <a:avLst/>
            </a:prstGeom>
          </p:spPr>
          <p:txBody>
            <a:bodyPr vert="horz" lIns="0" tIns="0" rIns="0" bIns="0" rtlCol="0" anchor="b">
              <a:normAutofit/>
            </a:bodyPr>
            <a:lstStyle>
              <a:lvl1pPr algn="l" defTabSz="18288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sz="5000" b="1" kern="1200" cap="none" baseline="0">
                  <a:solidFill>
                    <a:srgbClr val="0054A4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cs-CZ" sz="2800" b="0" dirty="0"/>
                <a:t>UJV Group, a </a:t>
              </a:r>
              <a:r>
                <a:rPr lang="cs-CZ" sz="2800" b="0" dirty="0" err="1"/>
                <a:t>member</a:t>
              </a:r>
              <a:r>
                <a:rPr lang="cs-CZ" sz="2800" b="0" dirty="0"/>
                <a:t> </a:t>
              </a:r>
              <a:r>
                <a:rPr lang="cs-CZ" sz="2800" b="0" dirty="0" err="1"/>
                <a:t>of</a:t>
              </a:r>
              <a:r>
                <a:rPr lang="cs-CZ" sz="2800" b="0" dirty="0"/>
                <a:t> CEZ GROUP</a:t>
              </a:r>
              <a:endParaRPr lang="en-US" sz="2800" b="0" dirty="0"/>
            </a:p>
          </p:txBody>
        </p:sp>
        <p:pic>
          <p:nvPicPr>
            <p:cNvPr id="6" name="Grafický objekt 21">
              <a:extLst>
                <a:ext uri="{FF2B5EF4-FFF2-40B4-BE49-F238E27FC236}">
                  <a16:creationId xmlns:a16="http://schemas.microsoft.com/office/drawing/2014/main" id="{DC40B7F8-5173-18FE-56C8-4A5EBAE7CD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66347" y="11073754"/>
              <a:ext cx="3668843" cy="11828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386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8">
          <p15:clr>
            <a:srgbClr val="FBAE40"/>
          </p15:clr>
        </p15:guide>
        <p15:guide id="2" orient="horz" pos="4547">
          <p15:clr>
            <a:srgbClr val="FBAE40"/>
          </p15:clr>
        </p15:guide>
        <p15:guide id="3" orient="horz" pos="2483">
          <p15:clr>
            <a:srgbClr val="FBAE40"/>
          </p15:clr>
        </p15:guide>
        <p15:guide id="4" orient="horz" pos="4592">
          <p15:clr>
            <a:srgbClr val="FBAE40"/>
          </p15:clr>
        </p15:guide>
        <p15:guide id="5" orient="horz" pos="7314">
          <p15:clr>
            <a:srgbClr val="FBAE40"/>
          </p15:clr>
        </p15:guide>
        <p15:guide id="6" pos="1450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525" y="111125"/>
            <a:ext cx="17605372" cy="2124075"/>
          </a:xfrm>
        </p:spPr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F897-294E-4845-A323-0149FB47FB12}" type="datetime1">
              <a:rPr lang="cs-CZ" smtClean="0"/>
              <a:t>10.06.2026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8DF2B-D450-8D2B-DB4A-1FF48E8C8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497599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2080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525" y="198589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87524" y="3473450"/>
            <a:ext cx="8243889" cy="92170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83938" y="3473450"/>
            <a:ext cx="8208962" cy="92170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0A81-8B40-4743-B4B5-C089AB3CBDB5}" type="datetime1">
              <a:rPr lang="cs-CZ" smtClean="0"/>
              <a:t>10.06.2026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98E297-AA6A-FB81-8D19-F3DC53268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1069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82">
          <p15:clr>
            <a:srgbClr val="FBAE40"/>
          </p15:clr>
        </p15:guide>
        <p15:guide id="2" pos="6319">
          <p15:clr>
            <a:srgbClr val="FBAE40"/>
          </p15:clr>
        </p15:guide>
        <p15:guide id="3" pos="704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787525" y="3473449"/>
            <a:ext cx="8243888" cy="828675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cs-CZ" dirty="0"/>
              <a:t>Podnadpis</a:t>
            </a:r>
            <a:br>
              <a:rPr lang="cs-CZ" dirty="0"/>
            </a:br>
            <a:endParaRPr lang="cs-C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87525" y="4373563"/>
            <a:ext cx="8243888" cy="83169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183938" y="3473450"/>
            <a:ext cx="8208959" cy="828674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83938" y="4373563"/>
            <a:ext cx="8208959" cy="83169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5B594-4D5F-46BC-8F7A-788AA3B46058}" type="datetime1">
              <a:rPr lang="cs-CZ" smtClean="0"/>
              <a:t>10.06.2026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48C3D6D1-FB82-4DBD-895E-044A3319E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251617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C57481A-C4E5-874C-5369-8131A5F1A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064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19">
          <p15:clr>
            <a:srgbClr val="FBAE40"/>
          </p15:clr>
        </p15:guide>
        <p15:guide id="2" pos="6682">
          <p15:clr>
            <a:srgbClr val="FBAE40"/>
          </p15:clr>
        </p15:guide>
        <p15:guide id="3" pos="7045">
          <p15:clr>
            <a:srgbClr val="FBAE40"/>
          </p15:clr>
        </p15:guide>
        <p15:guide id="4" orient="horz" pos="2188">
          <p15:clr>
            <a:srgbClr val="FBAE40"/>
          </p15:clr>
        </p15:guide>
        <p15:guide id="5" orient="horz" pos="2710">
          <p15:clr>
            <a:srgbClr val="FBAE40"/>
          </p15:clr>
        </p15:guide>
        <p15:guide id="6" orient="horz" pos="275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FAE8-F97B-4497-8F16-77AFA80F88B0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A4195BD7-0890-45CE-B522-E314CB6D2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7524" y="3473450"/>
            <a:ext cx="17605375" cy="86772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6E50FC7-91EF-177A-71EE-ECDAFD71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218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59">
          <p15:clr>
            <a:srgbClr val="FBAE40"/>
          </p15:clr>
        </p15:guide>
        <p15:guide id="2" orient="horz" pos="4819">
          <p15:clr>
            <a:srgbClr val="FBAE40"/>
          </p15:clr>
        </p15:guide>
        <p15:guide id="3" orient="horz" pos="5023">
          <p15:clr>
            <a:srgbClr val="FBAE40"/>
          </p15:clr>
        </p15:guide>
        <p15:guide id="4" orient="horz" pos="7654">
          <p15:clr>
            <a:srgbClr val="FBAE40"/>
          </p15:clr>
        </p15:guide>
        <p15:guide id="5" orient="horz" pos="2188">
          <p15:clr>
            <a:srgbClr val="FBAE40"/>
          </p15:clr>
        </p15:guide>
        <p15:guide id="6" pos="502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dva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525" y="123038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A19C-90BD-43F0-96A1-2BD32DFCC4AE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A4195BD7-0890-45CE-B522-E314CB6D2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7525" y="3473450"/>
            <a:ext cx="5291138" cy="4172399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8" name="Zástupný symbol obrázku 6">
            <a:extLst>
              <a:ext uri="{FF2B5EF4-FFF2-40B4-BE49-F238E27FC236}">
                <a16:creationId xmlns:a16="http://schemas.microsoft.com/office/drawing/2014/main" id="{AA9536F5-5E7B-4B77-BD13-9B7A48ACE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89200" y="7974013"/>
            <a:ext cx="5266800" cy="41724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6A5D400-4F98-47C2-972B-CABAD2E2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78775" y="3473450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512AADCF-F27A-47D4-9C63-0574881FE6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78775" y="7974000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4165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59">
          <p15:clr>
            <a:srgbClr val="FBAE40"/>
          </p15:clr>
        </p15:guide>
        <p15:guide id="2" orient="horz" pos="4819">
          <p15:clr>
            <a:srgbClr val="FBAE40"/>
          </p15:clr>
        </p15:guide>
        <p15:guide id="3" orient="horz" pos="5023">
          <p15:clr>
            <a:srgbClr val="FBAE40"/>
          </p15:clr>
        </p15:guide>
        <p15:guide id="4" orient="horz" pos="7654">
          <p15:clr>
            <a:srgbClr val="FBAE40"/>
          </p15:clr>
        </p15:guide>
        <p15:guide id="5" orient="horz" pos="2188">
          <p15:clr>
            <a:srgbClr val="FBAE40"/>
          </p15:clr>
        </p15:guide>
        <p15:guide id="6" pos="50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F897-294E-4845-A323-0149FB47FB12}" type="datetime1">
              <a:rPr lang="cs-CZ" smtClean="0"/>
              <a:t>10.06.2026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0421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2A5C-307F-48B4-9672-1F0FFAB75272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A4195BD7-0890-45CE-B522-E314CB6D2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7525" y="2681288"/>
            <a:ext cx="5291138" cy="4172399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Zástupný symbol obrázku 6">
            <a:extLst>
              <a:ext uri="{FF2B5EF4-FFF2-40B4-BE49-F238E27FC236}">
                <a16:creationId xmlns:a16="http://schemas.microsoft.com/office/drawing/2014/main" id="{AA9536F5-5E7B-4B77-BD13-9B7A48ACE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89200" y="7181851"/>
            <a:ext cx="5266800" cy="41724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6A5D400-4F98-47C2-972B-CABAD2E2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78775" y="2681288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512AADCF-F27A-47D4-9C63-0574881FE6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78775" y="7181838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4627711-752B-4F4A-A559-5A244C919FC7}"/>
              </a:ext>
            </a:extLst>
          </p:cNvPr>
          <p:cNvSpPr/>
          <p:nvPr userDrawn="1"/>
        </p:nvSpPr>
        <p:spPr>
          <a:xfrm>
            <a:off x="1136073" y="1717964"/>
            <a:ext cx="230909" cy="748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961F01A-ED96-A362-8BA6-8ECA0ABE0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1772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59">
          <p15:clr>
            <a:srgbClr val="FBAE40"/>
          </p15:clr>
        </p15:guide>
        <p15:guide id="2" orient="horz" pos="4524">
          <p15:clr>
            <a:srgbClr val="FBAE40"/>
          </p15:clr>
        </p15:guide>
        <p15:guide id="3" orient="horz" pos="7155">
          <p15:clr>
            <a:srgbClr val="FBAE40"/>
          </p15:clr>
        </p15:guide>
        <p15:guide id="5" orient="horz" pos="4320">
          <p15:clr>
            <a:srgbClr val="FBAE40"/>
          </p15:clr>
        </p15:guide>
        <p15:guide id="6" pos="5026">
          <p15:clr>
            <a:srgbClr val="FBAE40"/>
          </p15:clr>
        </p15:guide>
        <p15:guide id="7" orient="horz" pos="168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8E26D-C0DF-4594-A139-DF2864810BA6}" type="datetime1">
              <a:rPr lang="cs-CZ" smtClean="0"/>
              <a:t>10.06.2026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1951D3CE-EA90-46CF-97BB-1813DC6CC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1025525"/>
            <a:ext cx="8243888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1D95A4CB-B7C1-4287-B3C9-B76FC2314F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525" y="3473450"/>
            <a:ext cx="8243888" cy="8424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5C6EC824-1314-4A28-B54C-302E5743F0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83938" y="1025525"/>
            <a:ext cx="9001125" cy="10872788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1029534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19">
          <p15:clr>
            <a:srgbClr val="FBAE40"/>
          </p15:clr>
        </p15:guide>
        <p15:guide id="2" pos="6682">
          <p15:clr>
            <a:srgbClr val="FBAE40"/>
          </p15:clr>
        </p15:guide>
        <p15:guide id="3" pos="7045">
          <p15:clr>
            <a:srgbClr val="FBAE40"/>
          </p15:clr>
        </p15:guide>
        <p15:guide id="4" pos="12715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5C2A-08AB-4B29-B3BB-F117D0F2D775}" type="datetime1">
              <a:rPr lang="cs-CZ" smtClean="0"/>
              <a:t>10.06.2026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D2996BAB-F318-4542-8C55-F497D509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1025525"/>
            <a:ext cx="8243888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38DB0493-DC13-44F2-A3D8-2226DF88B8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183938" y="1025525"/>
            <a:ext cx="9001125" cy="108727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A3AD5018-6B65-465B-94AA-259D9E9062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525" y="3473450"/>
            <a:ext cx="8243888" cy="8424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701844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19">
          <p15:clr>
            <a:srgbClr val="FBAE40"/>
          </p15:clr>
        </p15:guide>
        <p15:guide id="2" pos="6682">
          <p15:clr>
            <a:srgbClr val="FBAE40"/>
          </p15:clr>
        </p15:guide>
        <p15:guide id="3" pos="7045">
          <p15:clr>
            <a:srgbClr val="FBAE40"/>
          </p15:clr>
        </p15:guide>
        <p15:guide id="4" pos="1273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525" y="166784"/>
            <a:ext cx="17605372" cy="2124075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70023-20E8-4FD9-A965-1A83554B2223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9D9239-771B-C5C3-7585-B6A8C67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56285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70023-20E8-4FD9-A965-1A83554B2223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31F0648-CE28-C3D2-E06F-2EEEDEE2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950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9B79-BDEA-49C5-B811-79D55BBA7EB3}" type="datetime1">
              <a:rPr lang="cs-CZ" smtClean="0"/>
              <a:t>10.06.2026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83B0B1C-02E6-4D2C-A064-53902735381D}"/>
              </a:ext>
            </a:extLst>
          </p:cNvPr>
          <p:cNvSpPr/>
          <p:nvPr userDrawn="1"/>
        </p:nvSpPr>
        <p:spPr>
          <a:xfrm>
            <a:off x="1154691" y="1676400"/>
            <a:ext cx="225376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EF56FC3-623A-1AF2-D06B-C2A82EAAC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62995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73FFA9-F99A-BB4D-AC2C-595EB81D9B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01725" y="3832227"/>
            <a:ext cx="21844002" cy="12926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18CD03-D3F2-DE49-9DE7-E23F04B888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1725" y="665313"/>
            <a:ext cx="18537997" cy="19082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00">
                <a:solidFill>
                  <a:srgbClr val="0053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 dirty="0"/>
              <a:t>PO KLIKNUTÍ MŮŽETE UPRAVOVAT STYLY TEXTU V PŘEDLOZE.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7196CF51-396B-5AD0-E8CC-408806E8F4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1726" y="5705872"/>
            <a:ext cx="22018624" cy="3313756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 marL="12573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 marL="21717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3pPr>
            <a:lvl4pPr marL="30861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4pPr>
            <a:lvl5pPr marL="40005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845DF84-95BE-923E-5B54-14B8F512CE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95751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18CD03-D3F2-DE49-9DE7-E23F04B888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1725" y="714241"/>
            <a:ext cx="20596222" cy="19082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00">
                <a:solidFill>
                  <a:srgbClr val="0053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AD1ED3B7-42DB-F308-0499-1C88F389A4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01725" y="3832227"/>
            <a:ext cx="21844002" cy="12926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Master text styles</a:t>
            </a: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59088635-C4A2-5DE7-C005-B34DB13072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1726" y="5705872"/>
            <a:ext cx="22018624" cy="3313756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 marL="12573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 marL="21717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3pPr>
            <a:lvl4pPr marL="30861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4pPr>
            <a:lvl5pPr marL="40005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9558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Nadpis úč. Y 19,77 cm" hidden="1">
            <a:extLst>
              <a:ext uri="{FF2B5EF4-FFF2-40B4-BE49-F238E27FC236}">
                <a16:creationId xmlns:a16="http://schemas.microsoft.com/office/drawing/2014/main" id="{88B9565B-62A0-498D-BE0C-ACB151C4AC59}"/>
              </a:ext>
            </a:extLst>
          </p:cNvPr>
          <p:cNvCxnSpPr/>
          <p:nvPr userDrawn="1"/>
        </p:nvCxnSpPr>
        <p:spPr>
          <a:xfrm>
            <a:off x="0" y="7117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odnadpis úč. Y 21,87 cm" hidden="1">
            <a:extLst>
              <a:ext uri="{FF2B5EF4-FFF2-40B4-BE49-F238E27FC236}">
                <a16:creationId xmlns:a16="http://schemas.microsoft.com/office/drawing/2014/main" id="{82F5B746-45EF-4FC4-8292-C3C9E4D84AC9}"/>
              </a:ext>
            </a:extLst>
          </p:cNvPr>
          <p:cNvCxnSpPr/>
          <p:nvPr userDrawn="1"/>
        </p:nvCxnSpPr>
        <p:spPr>
          <a:xfrm>
            <a:off x="0" y="7873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ÚJVúč. Y 34,33 cm" hidden="1">
            <a:extLst>
              <a:ext uri="{FF2B5EF4-FFF2-40B4-BE49-F238E27FC236}">
                <a16:creationId xmlns:a16="http://schemas.microsoft.com/office/drawing/2014/main" id="{C38E9742-C6C4-41B3-A5CB-F3C1C407B78A}"/>
              </a:ext>
            </a:extLst>
          </p:cNvPr>
          <p:cNvCxnSpPr/>
          <p:nvPr userDrawn="1"/>
        </p:nvCxnSpPr>
        <p:spPr>
          <a:xfrm>
            <a:off x="0" y="123588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ÚJV Řež zprava" hidden="1">
            <a:extLst>
              <a:ext uri="{FF2B5EF4-FFF2-40B4-BE49-F238E27FC236}">
                <a16:creationId xmlns:a16="http://schemas.microsoft.com/office/drawing/2014/main" id="{4B626BC1-FE80-442D-9B12-B16E4C619EE7}"/>
              </a:ext>
            </a:extLst>
          </p:cNvPr>
          <p:cNvCxnSpPr/>
          <p:nvPr userDrawn="1"/>
        </p:nvCxnSpPr>
        <p:spPr>
          <a:xfrm>
            <a:off x="22492800" y="166255"/>
            <a:ext cx="0" cy="136211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ázek 23" descr="Obsah obrázku Dětské kresby, umění">
            <a:extLst>
              <a:ext uri="{FF2B5EF4-FFF2-40B4-BE49-F238E27FC236}">
                <a16:creationId xmlns:a16="http://schemas.microsoft.com/office/drawing/2014/main" id="{FF962D53-AE7E-5EEF-E5BC-027A32DF69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5" b="-1"/>
          <a:stretch/>
        </p:blipFill>
        <p:spPr>
          <a:xfrm>
            <a:off x="16317157" y="-134471"/>
            <a:ext cx="8066844" cy="13850471"/>
          </a:xfrm>
          <a:prstGeom prst="rect">
            <a:avLst/>
          </a:prstGeom>
        </p:spPr>
      </p:pic>
      <p:grpSp>
        <p:nvGrpSpPr>
          <p:cNvPr id="4" name="Skupina 6">
            <a:extLst>
              <a:ext uri="{FF2B5EF4-FFF2-40B4-BE49-F238E27FC236}">
                <a16:creationId xmlns:a16="http://schemas.microsoft.com/office/drawing/2014/main" id="{AE0F4E81-6CCD-58DF-2ABE-0798A54C220D}"/>
              </a:ext>
            </a:extLst>
          </p:cNvPr>
          <p:cNvGrpSpPr/>
          <p:nvPr userDrawn="1"/>
        </p:nvGrpSpPr>
        <p:grpSpPr>
          <a:xfrm>
            <a:off x="1772016" y="10981952"/>
            <a:ext cx="8163174" cy="1836901"/>
            <a:chOff x="1772016" y="10981952"/>
            <a:chExt cx="8163174" cy="1836901"/>
          </a:xfrm>
        </p:grpSpPr>
        <p:pic>
          <p:nvPicPr>
            <p:cNvPr id="12" name="Grafický objekt 3">
              <a:extLst>
                <a:ext uri="{FF2B5EF4-FFF2-40B4-BE49-F238E27FC236}">
                  <a16:creationId xmlns:a16="http://schemas.microsoft.com/office/drawing/2014/main" id="{E91739CE-F9A6-921D-42D0-D88F60CBB0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772016" y="10981952"/>
              <a:ext cx="4485993" cy="1366424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C1F10898-4C01-7DD8-9EC9-E05B2207487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88663" y="12016596"/>
              <a:ext cx="7503121" cy="802257"/>
            </a:xfrm>
            <a:prstGeom prst="rect">
              <a:avLst/>
            </a:prstGeom>
          </p:spPr>
          <p:txBody>
            <a:bodyPr vert="horz" lIns="0" tIns="0" rIns="0" bIns="0" rtlCol="0" anchor="b">
              <a:normAutofit/>
            </a:bodyPr>
            <a:lstStyle>
              <a:lvl1pPr algn="l" defTabSz="18288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sz="5000" b="1" kern="1200" cap="none" baseline="0">
                  <a:solidFill>
                    <a:srgbClr val="0054A4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cs-CZ" sz="2800" b="0" dirty="0"/>
                <a:t>UJV Group, a </a:t>
              </a:r>
              <a:r>
                <a:rPr lang="cs-CZ" sz="2800" b="0" dirty="0" err="1"/>
                <a:t>member</a:t>
              </a:r>
              <a:r>
                <a:rPr lang="cs-CZ" sz="2800" b="0" dirty="0"/>
                <a:t> </a:t>
              </a:r>
              <a:r>
                <a:rPr lang="cs-CZ" sz="2800" b="0" dirty="0" err="1"/>
                <a:t>of</a:t>
              </a:r>
              <a:r>
                <a:rPr lang="cs-CZ" sz="2800" b="0" dirty="0"/>
                <a:t> CEZ GROUP</a:t>
              </a:r>
              <a:endParaRPr lang="en-US" sz="2800" b="0" dirty="0"/>
            </a:p>
          </p:txBody>
        </p:sp>
        <p:pic>
          <p:nvPicPr>
            <p:cNvPr id="14" name="Grafický objekt 21">
              <a:extLst>
                <a:ext uri="{FF2B5EF4-FFF2-40B4-BE49-F238E27FC236}">
                  <a16:creationId xmlns:a16="http://schemas.microsoft.com/office/drawing/2014/main" id="{F0D20DE0-0CCF-8624-72A3-AF0AFE415B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66347" y="11073754"/>
              <a:ext cx="3668843" cy="1182820"/>
            </a:xfrm>
            <a:prstGeom prst="rect">
              <a:avLst/>
            </a:prstGeom>
          </p:spPr>
        </p:pic>
      </p:grpSp>
      <p:sp>
        <p:nvSpPr>
          <p:cNvPr id="15" name="Subtitle 2">
            <a:extLst>
              <a:ext uri="{FF2B5EF4-FFF2-40B4-BE49-F238E27FC236}">
                <a16:creationId xmlns:a16="http://schemas.microsoft.com/office/drawing/2014/main" id="{AA1531DC-080E-5AA3-7518-7E5395FD1E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24655" y="5531232"/>
            <a:ext cx="12194807" cy="271389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5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 err="1"/>
              <a:t>contact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F23210E-124E-F35E-8631-91A6B89557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24655" y="2183207"/>
            <a:ext cx="14497132" cy="3276589"/>
          </a:xfrm>
        </p:spPr>
        <p:txBody>
          <a:bodyPr anchor="b"/>
          <a:lstStyle>
            <a:lvl1pPr algn="l">
              <a:defRPr sz="6000" b="1" cap="none" baseline="0">
                <a:solidFill>
                  <a:schemeClr val="accent1"/>
                </a:solidFill>
              </a:defRPr>
            </a:lvl1pPr>
          </a:lstStyle>
          <a:p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attention</a:t>
            </a:r>
            <a:r>
              <a:rPr lang="cs-CZ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743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20">
          <p15:clr>
            <a:srgbClr val="FBAE40"/>
          </p15:clr>
        </p15:guide>
        <p15:guide id="2" orient="horz" pos="4547">
          <p15:clr>
            <a:srgbClr val="FBAE40"/>
          </p15:clr>
        </p15:guide>
        <p15:guide id="3" orient="horz" pos="2483">
          <p15:clr>
            <a:srgbClr val="FBAE40"/>
          </p15:clr>
        </p15:guide>
        <p15:guide id="4" orient="horz" pos="4592">
          <p15:clr>
            <a:srgbClr val="FBAE40"/>
          </p15:clr>
        </p15:guide>
        <p15:guide id="5" orient="horz" pos="7314">
          <p15:clr>
            <a:srgbClr val="FBAE40"/>
          </p15:clr>
        </p15:guide>
        <p15:guide id="6" pos="8633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808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87524" y="3473450"/>
            <a:ext cx="8243889" cy="92170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83938" y="3473450"/>
            <a:ext cx="8208962" cy="92170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0A81-8B40-4743-B4B5-C089AB3CBDB5}" type="datetime1">
              <a:rPr lang="cs-CZ" smtClean="0"/>
              <a:t>10.06.2026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DAE5B5-2297-162D-754B-0E8B1064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547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82">
          <p15:clr>
            <a:srgbClr val="FBAE40"/>
          </p15:clr>
        </p15:guide>
        <p15:guide id="2" pos="6319">
          <p15:clr>
            <a:srgbClr val="FBAE40"/>
          </p15:clr>
        </p15:guide>
        <p15:guide id="3" pos="7045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CD489E-5F40-3921-9D26-F9DD108D8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7525" y="1025525"/>
            <a:ext cx="17605372" cy="2124075"/>
          </a:xfrm>
          <a:prstGeom prst="rect">
            <a:avLst/>
          </a:prstGeom>
        </p:spPr>
        <p:txBody>
          <a:bodyPr/>
          <a:lstStyle>
            <a:lvl1pPr>
              <a:defRPr sz="5900">
                <a:solidFill>
                  <a:srgbClr val="0053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7310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 s nadpisem a logem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CD489E-5F40-3921-9D26-F9DD108D8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7525" y="1025525"/>
            <a:ext cx="17605372" cy="2124075"/>
          </a:xfrm>
          <a:prstGeom prst="rect">
            <a:avLst/>
          </a:prstGeom>
        </p:spPr>
        <p:txBody>
          <a:bodyPr/>
          <a:lstStyle>
            <a:lvl1pPr>
              <a:defRPr sz="5900">
                <a:solidFill>
                  <a:srgbClr val="0053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pic>
        <p:nvPicPr>
          <p:cNvPr id="2" name="Obrázek 3">
            <a:extLst>
              <a:ext uri="{FF2B5EF4-FFF2-40B4-BE49-F238E27FC236}">
                <a16:creationId xmlns:a16="http://schemas.microsoft.com/office/drawing/2014/main" id="{31E7A7FE-1036-0F4A-8A6E-61FA364475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30357" y="558263"/>
            <a:ext cx="2684305" cy="125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6105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525" y="1025525"/>
            <a:ext cx="17605372" cy="21240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1828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/>
              <a:t>English</a:t>
            </a:r>
            <a:r>
              <a:rPr lang="cs-CZ" dirty="0"/>
              <a:t> </a:t>
            </a:r>
            <a:r>
              <a:rPr lang="cs-CZ" dirty="0" err="1"/>
              <a:t>version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787525" y="13230225"/>
            <a:ext cx="2520000" cy="48577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F95CE48-11A2-4AB1-8B42-8FAF697BE6BD}" type="datetime1">
              <a:rPr lang="cs-CZ" smtClean="0"/>
              <a:pPr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307525" y="13230225"/>
            <a:ext cx="15085375" cy="48577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1270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 s nadpisem a logem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CD489E-5F40-3921-9D26-F9DD108D8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7525" y="1025525"/>
            <a:ext cx="17605372" cy="2124075"/>
          </a:xfrm>
          <a:prstGeom prst="rect">
            <a:avLst/>
          </a:prstGeom>
        </p:spPr>
        <p:txBody>
          <a:bodyPr/>
          <a:lstStyle>
            <a:lvl1pPr>
              <a:defRPr sz="5900">
                <a:solidFill>
                  <a:srgbClr val="0053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pic>
        <p:nvPicPr>
          <p:cNvPr id="4" name="Logo ÚJV bílé">
            <a:extLst>
              <a:ext uri="{FF2B5EF4-FFF2-40B4-BE49-F238E27FC236}">
                <a16:creationId xmlns:a16="http://schemas.microsoft.com/office/drawing/2014/main" id="{A9987182-52D1-9A98-5D93-E6603BB8A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1802231" y="489390"/>
            <a:ext cx="1588488" cy="158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901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24655" y="5531232"/>
            <a:ext cx="12194807" cy="271389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5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 err="1"/>
              <a:t>perex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24655" y="2183207"/>
            <a:ext cx="12194807" cy="3276589"/>
          </a:xfrm>
        </p:spPr>
        <p:txBody>
          <a:bodyPr anchor="b"/>
          <a:lstStyle>
            <a:lvl1pPr algn="l">
              <a:defRPr sz="6000" b="1" cap="none" baseline="0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Název prezentace</a:t>
            </a:r>
            <a:endParaRPr lang="en-US" dirty="0"/>
          </a:p>
        </p:txBody>
      </p:sp>
      <p:cxnSp>
        <p:nvCxnSpPr>
          <p:cNvPr id="8" name="Nadpis úč. Y 19,77 cm" hidden="1">
            <a:extLst>
              <a:ext uri="{FF2B5EF4-FFF2-40B4-BE49-F238E27FC236}">
                <a16:creationId xmlns:a16="http://schemas.microsoft.com/office/drawing/2014/main" id="{88B9565B-62A0-498D-BE0C-ACB151C4AC59}"/>
              </a:ext>
            </a:extLst>
          </p:cNvPr>
          <p:cNvCxnSpPr/>
          <p:nvPr userDrawn="1"/>
        </p:nvCxnSpPr>
        <p:spPr>
          <a:xfrm>
            <a:off x="0" y="7117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odnadpis úč. Y 21,87 cm" hidden="1">
            <a:extLst>
              <a:ext uri="{FF2B5EF4-FFF2-40B4-BE49-F238E27FC236}">
                <a16:creationId xmlns:a16="http://schemas.microsoft.com/office/drawing/2014/main" id="{82F5B746-45EF-4FC4-8292-C3C9E4D84AC9}"/>
              </a:ext>
            </a:extLst>
          </p:cNvPr>
          <p:cNvCxnSpPr/>
          <p:nvPr userDrawn="1"/>
        </p:nvCxnSpPr>
        <p:spPr>
          <a:xfrm>
            <a:off x="0" y="7873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ÚJVúč. Y 34,33 cm" hidden="1">
            <a:extLst>
              <a:ext uri="{FF2B5EF4-FFF2-40B4-BE49-F238E27FC236}">
                <a16:creationId xmlns:a16="http://schemas.microsoft.com/office/drawing/2014/main" id="{C38E9742-C6C4-41B3-A5CB-F3C1C407B78A}"/>
              </a:ext>
            </a:extLst>
          </p:cNvPr>
          <p:cNvCxnSpPr/>
          <p:nvPr userDrawn="1"/>
        </p:nvCxnSpPr>
        <p:spPr>
          <a:xfrm>
            <a:off x="0" y="123588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ÚJV Řež zprava" hidden="1">
            <a:extLst>
              <a:ext uri="{FF2B5EF4-FFF2-40B4-BE49-F238E27FC236}">
                <a16:creationId xmlns:a16="http://schemas.microsoft.com/office/drawing/2014/main" id="{4B626BC1-FE80-442D-9B12-B16E4C619EE7}"/>
              </a:ext>
            </a:extLst>
          </p:cNvPr>
          <p:cNvCxnSpPr/>
          <p:nvPr userDrawn="1"/>
        </p:nvCxnSpPr>
        <p:spPr>
          <a:xfrm>
            <a:off x="22492800" y="166255"/>
            <a:ext cx="0" cy="136211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D0CCFAAE-F174-BA65-0F64-0D15F84277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0552" y="11117980"/>
            <a:ext cx="3916374" cy="1192918"/>
          </a:xfrm>
          <a:prstGeom prst="rect">
            <a:avLst/>
          </a:prstGeom>
        </p:spPr>
      </p:pic>
      <p:pic>
        <p:nvPicPr>
          <p:cNvPr id="11" name="Grafický objekt 4">
            <a:extLst>
              <a:ext uri="{FF2B5EF4-FFF2-40B4-BE49-F238E27FC236}">
                <a16:creationId xmlns:a16="http://schemas.microsoft.com/office/drawing/2014/main" id="{C39E2C55-7F81-33F1-AFB6-0D5E9FFD0D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6215" y="11226754"/>
            <a:ext cx="3645458" cy="108414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C98735A-63CB-2DA1-6810-C041A9FA6E9A}"/>
              </a:ext>
            </a:extLst>
          </p:cNvPr>
          <p:cNvSpPr txBox="1">
            <a:spLocks/>
          </p:cNvSpPr>
          <p:nvPr userDrawn="1"/>
        </p:nvSpPr>
        <p:spPr>
          <a:xfrm>
            <a:off x="2324655" y="9903124"/>
            <a:ext cx="7503121" cy="80225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1828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00" b="1" kern="1200" cap="none" baseline="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0" dirty="0"/>
              <a:t>Skupina ÚJV, člen Skupiny ČEZ</a:t>
            </a:r>
            <a:endParaRPr lang="en-US" sz="4000" b="0" dirty="0"/>
          </a:p>
        </p:txBody>
      </p:sp>
      <p:pic>
        <p:nvPicPr>
          <p:cNvPr id="17" name="Logo ÚJV bílé">
            <a:extLst>
              <a:ext uri="{FF2B5EF4-FFF2-40B4-BE49-F238E27FC236}">
                <a16:creationId xmlns:a16="http://schemas.microsoft.com/office/drawing/2014/main" id="{FE4BA434-55EC-77DF-91FF-7263E9B647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1802231" y="489390"/>
            <a:ext cx="1588488" cy="158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37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8">
          <p15:clr>
            <a:srgbClr val="FBAE40"/>
          </p15:clr>
        </p15:guide>
        <p15:guide id="2" orient="horz" pos="4547">
          <p15:clr>
            <a:srgbClr val="FBAE40"/>
          </p15:clr>
        </p15:guide>
        <p15:guide id="3" orient="horz" pos="2483">
          <p15:clr>
            <a:srgbClr val="FBAE40"/>
          </p15:clr>
        </p15:guide>
        <p15:guide id="4" orient="horz" pos="4592">
          <p15:clr>
            <a:srgbClr val="FBAE40"/>
          </p15:clr>
        </p15:guide>
        <p15:guide id="5" orient="horz" pos="7314">
          <p15:clr>
            <a:srgbClr val="FBAE40"/>
          </p15:clr>
        </p15:guide>
        <p15:guide id="6" pos="1450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9ECD-EF93-4F37-99D0-7F318B39B29A}" type="datetime1">
              <a:rPr lang="cs-CZ" smtClean="0"/>
              <a:t>10.06.2026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23784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87524" y="3473450"/>
            <a:ext cx="8243889" cy="92170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83938" y="3473450"/>
            <a:ext cx="8208962" cy="92170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3749F-DC94-44FC-B82E-22347A2E6736}" type="datetime1">
              <a:rPr lang="cs-CZ" smtClean="0"/>
              <a:t>10.06.2026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DAE5B5-2297-162D-754B-0E8B1064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55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82">
          <p15:clr>
            <a:srgbClr val="FBAE40"/>
          </p15:clr>
        </p15:guide>
        <p15:guide id="2" pos="6319">
          <p15:clr>
            <a:srgbClr val="FBAE40"/>
          </p15:clr>
        </p15:guide>
        <p15:guide id="3" pos="7045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787525" y="3473449"/>
            <a:ext cx="8243888" cy="828675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cs-CZ" dirty="0"/>
              <a:t>Podnadpis</a:t>
            </a:r>
            <a:br>
              <a:rPr lang="cs-CZ" dirty="0"/>
            </a:br>
            <a:endParaRPr lang="cs-C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87525" y="4373563"/>
            <a:ext cx="8243888" cy="83169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183938" y="3473450"/>
            <a:ext cx="8208959" cy="828674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83938" y="4373563"/>
            <a:ext cx="8208959" cy="83169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E0F3-41D6-44B1-B635-323D1178BF0E}" type="datetime1">
              <a:rPr lang="cs-CZ" smtClean="0"/>
              <a:t>10.06.2026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073866-B688-1B6B-24F4-2816C15CF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627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19">
          <p15:clr>
            <a:srgbClr val="FBAE40"/>
          </p15:clr>
        </p15:guide>
        <p15:guide id="2" pos="6682">
          <p15:clr>
            <a:srgbClr val="FBAE40"/>
          </p15:clr>
        </p15:guide>
        <p15:guide id="3" pos="7045">
          <p15:clr>
            <a:srgbClr val="FBAE40"/>
          </p15:clr>
        </p15:guide>
        <p15:guide id="4" orient="horz" pos="2188">
          <p15:clr>
            <a:srgbClr val="FBAE40"/>
          </p15:clr>
        </p15:guide>
        <p15:guide id="5" orient="horz" pos="2710">
          <p15:clr>
            <a:srgbClr val="FBAE40"/>
          </p15:clr>
        </p15:guide>
        <p15:guide id="6" orient="horz" pos="275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FDDC-FEB1-43AF-B3B5-4246E163F7C8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A4195BD7-0890-45CE-B522-E314CB6D2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7524" y="3473450"/>
            <a:ext cx="17605375" cy="86772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0501591-C903-004E-219B-667ABAEEB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614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59">
          <p15:clr>
            <a:srgbClr val="FBAE40"/>
          </p15:clr>
        </p15:guide>
        <p15:guide id="2" orient="horz" pos="4819">
          <p15:clr>
            <a:srgbClr val="FBAE40"/>
          </p15:clr>
        </p15:guide>
        <p15:guide id="3" orient="horz" pos="5023">
          <p15:clr>
            <a:srgbClr val="FBAE40"/>
          </p15:clr>
        </p15:guide>
        <p15:guide id="4" orient="horz" pos="7654">
          <p15:clr>
            <a:srgbClr val="FBAE40"/>
          </p15:clr>
        </p15:guide>
        <p15:guide id="5" orient="horz" pos="2188">
          <p15:clr>
            <a:srgbClr val="FBAE40"/>
          </p15:clr>
        </p15:guide>
        <p15:guide id="6" pos="502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dva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AD9-BB35-41B0-A6D2-2991A08ADC45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A4195BD7-0890-45CE-B522-E314CB6D2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7525" y="3473450"/>
            <a:ext cx="5291138" cy="4172399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8" name="Zástupný symbol obrázku 6">
            <a:extLst>
              <a:ext uri="{FF2B5EF4-FFF2-40B4-BE49-F238E27FC236}">
                <a16:creationId xmlns:a16="http://schemas.microsoft.com/office/drawing/2014/main" id="{AA9536F5-5E7B-4B77-BD13-9B7A48ACE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89200" y="7974013"/>
            <a:ext cx="5266800" cy="41724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6A5D400-4F98-47C2-972B-CABAD2E2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78775" y="3473450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512AADCF-F27A-47D4-9C63-0574881FE6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78775" y="7974000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173BA4A-B92B-D74B-9135-7E2C8EE2B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55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59">
          <p15:clr>
            <a:srgbClr val="FBAE40"/>
          </p15:clr>
        </p15:guide>
        <p15:guide id="2" orient="horz" pos="4819">
          <p15:clr>
            <a:srgbClr val="FBAE40"/>
          </p15:clr>
        </p15:guide>
        <p15:guide id="3" orient="horz" pos="5023">
          <p15:clr>
            <a:srgbClr val="FBAE40"/>
          </p15:clr>
        </p15:guide>
        <p15:guide id="4" orient="horz" pos="7654">
          <p15:clr>
            <a:srgbClr val="FBAE40"/>
          </p15:clr>
        </p15:guide>
        <p15:guide id="5" orient="horz" pos="2188">
          <p15:clr>
            <a:srgbClr val="FBAE40"/>
          </p15:clr>
        </p15:guide>
        <p15:guide id="6" pos="502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787525" y="3473449"/>
            <a:ext cx="8243888" cy="828675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cs-CZ" dirty="0"/>
              <a:t>Podnadpis</a:t>
            </a:r>
            <a:br>
              <a:rPr lang="cs-CZ" dirty="0"/>
            </a:br>
            <a:endParaRPr lang="cs-C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87525" y="4373563"/>
            <a:ext cx="8243888" cy="83169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183938" y="3473450"/>
            <a:ext cx="8208959" cy="828674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83938" y="4373563"/>
            <a:ext cx="8208959" cy="83169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5B594-4D5F-46BC-8F7A-788AA3B46058}" type="datetime1">
              <a:rPr lang="cs-CZ" smtClean="0"/>
              <a:t>10.06.2026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073866-B688-1B6B-24F4-2816C15CF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614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19">
          <p15:clr>
            <a:srgbClr val="FBAE40"/>
          </p15:clr>
        </p15:guide>
        <p15:guide id="2" pos="6682">
          <p15:clr>
            <a:srgbClr val="FBAE40"/>
          </p15:clr>
        </p15:guide>
        <p15:guide id="3" pos="7045">
          <p15:clr>
            <a:srgbClr val="FBAE40"/>
          </p15:clr>
        </p15:guide>
        <p15:guide id="4" orient="horz" pos="2188">
          <p15:clr>
            <a:srgbClr val="FBAE40"/>
          </p15:clr>
        </p15:guide>
        <p15:guide id="5" orient="horz" pos="2710">
          <p15:clr>
            <a:srgbClr val="FBAE40"/>
          </p15:clr>
        </p15:guide>
        <p15:guide id="6" orient="horz" pos="275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E17A4-400D-472A-9BBC-5E5F60DB916F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A4195BD7-0890-45CE-B522-E314CB6D2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7525" y="2681288"/>
            <a:ext cx="5291138" cy="4172399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Zástupný symbol obrázku 6">
            <a:extLst>
              <a:ext uri="{FF2B5EF4-FFF2-40B4-BE49-F238E27FC236}">
                <a16:creationId xmlns:a16="http://schemas.microsoft.com/office/drawing/2014/main" id="{AA9536F5-5E7B-4B77-BD13-9B7A48ACE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89200" y="7181851"/>
            <a:ext cx="5266800" cy="41724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6A5D400-4F98-47C2-972B-CABAD2E2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78775" y="2681288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512AADCF-F27A-47D4-9C63-0574881FE6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78775" y="7181838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4627711-752B-4F4A-A559-5A244C919FC7}"/>
              </a:ext>
            </a:extLst>
          </p:cNvPr>
          <p:cNvSpPr/>
          <p:nvPr userDrawn="1"/>
        </p:nvSpPr>
        <p:spPr>
          <a:xfrm>
            <a:off x="1136073" y="1717964"/>
            <a:ext cx="230909" cy="748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864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59">
          <p15:clr>
            <a:srgbClr val="FBAE40"/>
          </p15:clr>
        </p15:guide>
        <p15:guide id="2" orient="horz" pos="4524">
          <p15:clr>
            <a:srgbClr val="FBAE40"/>
          </p15:clr>
        </p15:guide>
        <p15:guide id="3" orient="horz" pos="7155">
          <p15:clr>
            <a:srgbClr val="FBAE40"/>
          </p15:clr>
        </p15:guide>
        <p15:guide id="5" orient="horz" pos="4320">
          <p15:clr>
            <a:srgbClr val="FBAE40"/>
          </p15:clr>
        </p15:guide>
        <p15:guide id="6" pos="5026">
          <p15:clr>
            <a:srgbClr val="FBAE40"/>
          </p15:clr>
        </p15:guide>
        <p15:guide id="7" orient="horz" pos="1689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7FDD-744B-4904-99DB-2DD3BA65BC68}" type="datetime1">
              <a:rPr lang="cs-CZ" smtClean="0"/>
              <a:t>10.06.2026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1951D3CE-EA90-46CF-97BB-1813DC6CC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1025525"/>
            <a:ext cx="8243888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1D95A4CB-B7C1-4287-B3C9-B76FC2314F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525" y="3473450"/>
            <a:ext cx="8243888" cy="8424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5C6EC824-1314-4A28-B54C-302E5743F0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83938" y="1025525"/>
            <a:ext cx="9001125" cy="10872788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290072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19">
          <p15:clr>
            <a:srgbClr val="FBAE40"/>
          </p15:clr>
        </p15:guide>
        <p15:guide id="2" pos="6682">
          <p15:clr>
            <a:srgbClr val="FBAE40"/>
          </p15:clr>
        </p15:guide>
        <p15:guide id="3" pos="7045">
          <p15:clr>
            <a:srgbClr val="FBAE40"/>
          </p15:clr>
        </p15:guide>
        <p15:guide id="4" pos="1271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C4FE-E757-46D7-97D7-0B9AA3713DD2}" type="datetime1">
              <a:rPr lang="cs-CZ" smtClean="0"/>
              <a:t>10.06.2026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D2996BAB-F318-4542-8C55-F497D509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1025525"/>
            <a:ext cx="8243888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38DB0493-DC13-44F2-A3D8-2226DF88B8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183938" y="1025525"/>
            <a:ext cx="9001125" cy="108727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A3AD5018-6B65-465B-94AA-259D9E9062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525" y="3473450"/>
            <a:ext cx="8243888" cy="8424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92454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19">
          <p15:clr>
            <a:srgbClr val="FBAE40"/>
          </p15:clr>
        </p15:guide>
        <p15:guide id="2" pos="6682">
          <p15:clr>
            <a:srgbClr val="FBAE40"/>
          </p15:clr>
        </p15:guide>
        <p15:guide id="3" pos="7045">
          <p15:clr>
            <a:srgbClr val="FBAE40"/>
          </p15:clr>
        </p15:guide>
        <p15:guide id="4" pos="1273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00D57-E9E0-42D7-8657-2E4EA63DA9BF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60E3B3B-D175-36F7-0720-AD9202FF8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6699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3708-3897-4373-B9ED-B10D3C71639D}" type="datetime1">
              <a:rPr lang="cs-CZ" smtClean="0"/>
              <a:t>10.06.2026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83B0B1C-02E6-4D2C-A064-53902735381D}"/>
              </a:ext>
            </a:extLst>
          </p:cNvPr>
          <p:cNvSpPr/>
          <p:nvPr userDrawn="1"/>
        </p:nvSpPr>
        <p:spPr>
          <a:xfrm>
            <a:off x="1154691" y="1676400"/>
            <a:ext cx="225376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0250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Dětské kresby, umění">
            <a:extLst>
              <a:ext uri="{FF2B5EF4-FFF2-40B4-BE49-F238E27FC236}">
                <a16:creationId xmlns:a16="http://schemas.microsoft.com/office/drawing/2014/main" id="{7600533E-ED29-85CA-D5FB-AFC27A8787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17157" y="1"/>
            <a:ext cx="8066844" cy="13716000"/>
          </a:xfrm>
          <a:prstGeom prst="rect">
            <a:avLst/>
          </a:prstGeom>
        </p:spPr>
      </p:pic>
      <p:cxnSp>
        <p:nvCxnSpPr>
          <p:cNvPr id="8" name="Nadpis úč. Y 19,77 cm" hidden="1">
            <a:extLst>
              <a:ext uri="{FF2B5EF4-FFF2-40B4-BE49-F238E27FC236}">
                <a16:creationId xmlns:a16="http://schemas.microsoft.com/office/drawing/2014/main" id="{88B9565B-62A0-498D-BE0C-ACB151C4AC59}"/>
              </a:ext>
            </a:extLst>
          </p:cNvPr>
          <p:cNvCxnSpPr/>
          <p:nvPr userDrawn="1"/>
        </p:nvCxnSpPr>
        <p:spPr>
          <a:xfrm>
            <a:off x="0" y="7117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odnadpis úč. Y 21,87 cm" hidden="1">
            <a:extLst>
              <a:ext uri="{FF2B5EF4-FFF2-40B4-BE49-F238E27FC236}">
                <a16:creationId xmlns:a16="http://schemas.microsoft.com/office/drawing/2014/main" id="{82F5B746-45EF-4FC4-8292-C3C9E4D84AC9}"/>
              </a:ext>
            </a:extLst>
          </p:cNvPr>
          <p:cNvCxnSpPr/>
          <p:nvPr userDrawn="1"/>
        </p:nvCxnSpPr>
        <p:spPr>
          <a:xfrm>
            <a:off x="0" y="78732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ÚJVúč. Y 34,33 cm" hidden="1">
            <a:extLst>
              <a:ext uri="{FF2B5EF4-FFF2-40B4-BE49-F238E27FC236}">
                <a16:creationId xmlns:a16="http://schemas.microsoft.com/office/drawing/2014/main" id="{C38E9742-C6C4-41B3-A5CB-F3C1C407B78A}"/>
              </a:ext>
            </a:extLst>
          </p:cNvPr>
          <p:cNvCxnSpPr/>
          <p:nvPr userDrawn="1"/>
        </p:nvCxnSpPr>
        <p:spPr>
          <a:xfrm>
            <a:off x="0" y="12358800"/>
            <a:ext cx="243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ÚJV Řež zprava" hidden="1">
            <a:extLst>
              <a:ext uri="{FF2B5EF4-FFF2-40B4-BE49-F238E27FC236}">
                <a16:creationId xmlns:a16="http://schemas.microsoft.com/office/drawing/2014/main" id="{4B626BC1-FE80-442D-9B12-B16E4C619EE7}"/>
              </a:ext>
            </a:extLst>
          </p:cNvPr>
          <p:cNvCxnSpPr/>
          <p:nvPr userDrawn="1"/>
        </p:nvCxnSpPr>
        <p:spPr>
          <a:xfrm>
            <a:off x="22492800" y="166255"/>
            <a:ext cx="0" cy="136211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>
            <a:extLst>
              <a:ext uri="{FF2B5EF4-FFF2-40B4-BE49-F238E27FC236}">
                <a16:creationId xmlns:a16="http://schemas.microsoft.com/office/drawing/2014/main" id="{EA6A5DE0-66F1-7856-B396-7D2055D2CF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24655" y="5531232"/>
            <a:ext cx="12194807" cy="2713893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5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269FE5B-1350-4192-B737-DB946474BC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24655" y="2183207"/>
            <a:ext cx="14497132" cy="3276589"/>
          </a:xfrm>
        </p:spPr>
        <p:txBody>
          <a:bodyPr anchor="b"/>
          <a:lstStyle>
            <a:lvl1pPr algn="l">
              <a:defRPr sz="6000" b="1" cap="none" baseline="0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Děkuji za pozornost.</a:t>
            </a:r>
            <a:endParaRPr lang="en-US" dirty="0"/>
          </a:p>
        </p:txBody>
      </p:sp>
      <p:pic>
        <p:nvPicPr>
          <p:cNvPr id="12" name="Grafický objekt 6">
            <a:extLst>
              <a:ext uri="{FF2B5EF4-FFF2-40B4-BE49-F238E27FC236}">
                <a16:creationId xmlns:a16="http://schemas.microsoft.com/office/drawing/2014/main" id="{A9697036-3815-54E4-5554-DE920C8528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0552" y="11117980"/>
            <a:ext cx="3916374" cy="1192918"/>
          </a:xfrm>
          <a:prstGeom prst="rect">
            <a:avLst/>
          </a:prstGeom>
        </p:spPr>
      </p:pic>
      <p:pic>
        <p:nvPicPr>
          <p:cNvPr id="13" name="Grafický objekt 4">
            <a:extLst>
              <a:ext uri="{FF2B5EF4-FFF2-40B4-BE49-F238E27FC236}">
                <a16:creationId xmlns:a16="http://schemas.microsoft.com/office/drawing/2014/main" id="{8C475346-54A5-33DC-95DF-C290205769A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6215" y="11226754"/>
            <a:ext cx="3645458" cy="108414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447DB73-CDB3-0D8C-2AAD-AC99DF128A74}"/>
              </a:ext>
            </a:extLst>
          </p:cNvPr>
          <p:cNvSpPr txBox="1">
            <a:spLocks/>
          </p:cNvSpPr>
          <p:nvPr userDrawn="1"/>
        </p:nvSpPr>
        <p:spPr>
          <a:xfrm>
            <a:off x="2324655" y="9903124"/>
            <a:ext cx="7503121" cy="80225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1828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00" b="1" kern="1200" cap="none" baseline="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0" dirty="0"/>
              <a:t>Skupina ÚJV, člen Skupiny ČEZ</a:t>
            </a:r>
            <a:endParaRPr lang="en-US" sz="4000" b="0" dirty="0"/>
          </a:p>
        </p:txBody>
      </p:sp>
    </p:spTree>
    <p:extLst>
      <p:ext uri="{BB962C8B-B14F-4D97-AF65-F5344CB8AC3E}">
        <p14:creationId xmlns:p14="http://schemas.microsoft.com/office/powerpoint/2010/main" val="4115737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20">
          <p15:clr>
            <a:srgbClr val="FBAE40"/>
          </p15:clr>
        </p15:guide>
        <p15:guide id="2" orient="horz" pos="4547">
          <p15:clr>
            <a:srgbClr val="FBAE40"/>
          </p15:clr>
        </p15:guide>
        <p15:guide id="3" orient="horz" pos="2483">
          <p15:clr>
            <a:srgbClr val="FBAE40"/>
          </p15:clr>
        </p15:guide>
        <p15:guide id="4" orient="horz" pos="4592">
          <p15:clr>
            <a:srgbClr val="FBAE40"/>
          </p15:clr>
        </p15:guide>
        <p15:guide id="5" orient="horz" pos="7314">
          <p15:clr>
            <a:srgbClr val="FBAE40"/>
          </p15:clr>
        </p15:guide>
        <p15:guide id="6" pos="8633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-modrý text 1.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nadpis 1"/>
          <p:cNvSpPr>
            <a:spLocks noGrp="1"/>
          </p:cNvSpPr>
          <p:nvPr>
            <p:ph type="title"/>
          </p:nvPr>
        </p:nvSpPr>
        <p:spPr>
          <a:xfrm>
            <a:off x="960000" y="360000"/>
            <a:ext cx="20352000" cy="1800000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noProof="0"/>
              <a:t>Kliknutím lze upravit styl.</a:t>
            </a:r>
            <a:endParaRPr lang="en-US" noProof="0" dirty="0"/>
          </a:p>
        </p:txBody>
      </p:sp>
      <p:sp>
        <p:nvSpPr>
          <p:cNvPr id="10" name="Zástupný symbol pro text 2"/>
          <p:cNvSpPr>
            <a:spLocks noGrp="1"/>
          </p:cNvSpPr>
          <p:nvPr>
            <p:ph idx="1"/>
          </p:nvPr>
        </p:nvSpPr>
        <p:spPr>
          <a:xfrm>
            <a:off x="960000" y="2880004"/>
            <a:ext cx="22464000" cy="9360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spcAft>
                <a:spcPts val="1000"/>
              </a:spcAft>
              <a:defRPr>
                <a:solidFill>
                  <a:schemeClr val="tx1"/>
                </a:solidFill>
              </a:defRPr>
            </a:lvl1pPr>
            <a:lvl2pPr>
              <a:spcAft>
                <a:spcPts val="1000"/>
              </a:spcAft>
              <a:defRPr/>
            </a:lvl2pPr>
            <a:lvl3pPr>
              <a:spcAft>
                <a:spcPts val="1000"/>
              </a:spcAft>
              <a:defRPr/>
            </a:lvl3pPr>
          </a:lstStyle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</p:txBody>
      </p:sp>
    </p:spTree>
    <p:extLst>
      <p:ext uri="{BB962C8B-B14F-4D97-AF65-F5344CB8AC3E}">
        <p14:creationId xmlns:p14="http://schemas.microsoft.com/office/powerpoint/2010/main" val="2359206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FAE8-F97B-4497-8F16-77AFA80F88B0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A4195BD7-0890-45CE-B522-E314CB6D2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7524" y="3473450"/>
            <a:ext cx="17605375" cy="8677275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0501591-C903-004E-219B-667ABAEEB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888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59">
          <p15:clr>
            <a:srgbClr val="FBAE40"/>
          </p15:clr>
        </p15:guide>
        <p15:guide id="2" orient="horz" pos="4819">
          <p15:clr>
            <a:srgbClr val="FBAE40"/>
          </p15:clr>
        </p15:guide>
        <p15:guide id="3" orient="horz" pos="5023">
          <p15:clr>
            <a:srgbClr val="FBAE40"/>
          </p15:clr>
        </p15:guide>
        <p15:guide id="4" orient="horz" pos="7654">
          <p15:clr>
            <a:srgbClr val="FBAE40"/>
          </p15:clr>
        </p15:guide>
        <p15:guide id="5" orient="horz" pos="2188">
          <p15:clr>
            <a:srgbClr val="FBAE40"/>
          </p15:clr>
        </p15:guide>
        <p15:guide id="6" pos="502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dva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A19C-90BD-43F0-96A1-2BD32DFCC4AE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A4195BD7-0890-45CE-B522-E314CB6D2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7525" y="3473450"/>
            <a:ext cx="5291138" cy="4172399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8" name="Zástupný symbol obrázku 6">
            <a:extLst>
              <a:ext uri="{FF2B5EF4-FFF2-40B4-BE49-F238E27FC236}">
                <a16:creationId xmlns:a16="http://schemas.microsoft.com/office/drawing/2014/main" id="{AA9536F5-5E7B-4B77-BD13-9B7A48ACE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89200" y="7974013"/>
            <a:ext cx="5266800" cy="41724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6A5D400-4F98-47C2-972B-CABAD2E2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78775" y="3473450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512AADCF-F27A-47D4-9C63-0574881FE6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78775" y="7974000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173BA4A-B92B-D74B-9135-7E2C8EE2B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7605372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359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59">
          <p15:clr>
            <a:srgbClr val="FBAE40"/>
          </p15:clr>
        </p15:guide>
        <p15:guide id="2" orient="horz" pos="4819">
          <p15:clr>
            <a:srgbClr val="FBAE40"/>
          </p15:clr>
        </p15:guide>
        <p15:guide id="3" orient="horz" pos="5023">
          <p15:clr>
            <a:srgbClr val="FBAE40"/>
          </p15:clr>
        </p15:guide>
        <p15:guide id="4" orient="horz" pos="7654">
          <p15:clr>
            <a:srgbClr val="FBAE40"/>
          </p15:clr>
        </p15:guide>
        <p15:guide id="5" orient="horz" pos="2188">
          <p15:clr>
            <a:srgbClr val="FBAE40"/>
          </p15:clr>
        </p15:guide>
        <p15:guide id="6" pos="502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2A5C-307F-48B4-9672-1F0FFAB75272}" type="datetime1">
              <a:rPr lang="cs-CZ" smtClean="0"/>
              <a:t>10.06.2026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A4195BD7-0890-45CE-B522-E314CB6D2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7525" y="2681288"/>
            <a:ext cx="5291138" cy="4172399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Zástupný symbol obrázku 6">
            <a:extLst>
              <a:ext uri="{FF2B5EF4-FFF2-40B4-BE49-F238E27FC236}">
                <a16:creationId xmlns:a16="http://schemas.microsoft.com/office/drawing/2014/main" id="{AA9536F5-5E7B-4B77-BD13-9B7A48ACE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89200" y="7181851"/>
            <a:ext cx="5266800" cy="41724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6A5D400-4F98-47C2-972B-CABAD2E2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78775" y="2681288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512AADCF-F27A-47D4-9C63-0574881FE6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78775" y="7181838"/>
            <a:ext cx="11414125" cy="41719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216000">
              <a:spcBef>
                <a:spcPts val="0"/>
              </a:spcBef>
              <a:defRPr/>
            </a:lvl2pPr>
            <a:lvl3pPr marL="432000">
              <a:spcBef>
                <a:spcPts val="0"/>
              </a:spcBef>
              <a:defRPr/>
            </a:lvl3pPr>
            <a:lvl4pPr marL="648000">
              <a:spcBef>
                <a:spcPts val="0"/>
              </a:spcBef>
              <a:defRPr/>
            </a:lvl4pPr>
            <a:lvl5pPr marL="864000">
              <a:spcBef>
                <a:spcPts val="0"/>
              </a:spcBef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4627711-752B-4F4A-A559-5A244C919FC7}"/>
              </a:ext>
            </a:extLst>
          </p:cNvPr>
          <p:cNvSpPr/>
          <p:nvPr userDrawn="1"/>
        </p:nvSpPr>
        <p:spPr>
          <a:xfrm>
            <a:off x="1136073" y="1717964"/>
            <a:ext cx="230909" cy="748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15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59">
          <p15:clr>
            <a:srgbClr val="FBAE40"/>
          </p15:clr>
        </p15:guide>
        <p15:guide id="2" orient="horz" pos="4524">
          <p15:clr>
            <a:srgbClr val="FBAE40"/>
          </p15:clr>
        </p15:guide>
        <p15:guide id="3" orient="horz" pos="7155">
          <p15:clr>
            <a:srgbClr val="FBAE40"/>
          </p15:clr>
        </p15:guide>
        <p15:guide id="5" orient="horz" pos="4320">
          <p15:clr>
            <a:srgbClr val="FBAE40"/>
          </p15:clr>
        </p15:guide>
        <p15:guide id="6" pos="5026">
          <p15:clr>
            <a:srgbClr val="FBAE40"/>
          </p15:clr>
        </p15:guide>
        <p15:guide id="7" orient="horz" pos="168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8E26D-C0DF-4594-A139-DF2864810BA6}" type="datetime1">
              <a:rPr lang="cs-CZ" smtClean="0"/>
              <a:t>10.06.2026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1951D3CE-EA90-46CF-97BB-1813DC6CC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1025525"/>
            <a:ext cx="8243888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1D95A4CB-B7C1-4287-B3C9-B76FC2314F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525" y="3473450"/>
            <a:ext cx="8243888" cy="8424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5C6EC824-1314-4A28-B54C-302E5743F0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83938" y="1025525"/>
            <a:ext cx="9001125" cy="10872788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1403985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19">
          <p15:clr>
            <a:srgbClr val="FBAE40"/>
          </p15:clr>
        </p15:guide>
        <p15:guide id="2" pos="6682">
          <p15:clr>
            <a:srgbClr val="FBAE40"/>
          </p15:clr>
        </p15:guide>
        <p15:guide id="3" pos="7045">
          <p15:clr>
            <a:srgbClr val="FBAE40"/>
          </p15:clr>
        </p15:guide>
        <p15:guide id="4" pos="127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5C2A-08AB-4B29-B3BB-F117D0F2D775}" type="datetime1">
              <a:rPr lang="cs-CZ" smtClean="0"/>
              <a:t>10.06.2026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54475" y="11566800"/>
            <a:ext cx="1874834" cy="871195"/>
          </a:xfrm>
          <a:prstGeom prst="rect">
            <a:avLst/>
          </a:prstGeom>
        </p:spPr>
        <p:txBody>
          <a:bodyPr/>
          <a:lstStyle/>
          <a:p>
            <a:fld id="{E5DA22FA-421E-4FA0-BBDE-AE379348C7F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D2996BAB-F318-4542-8C55-F497D509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1025525"/>
            <a:ext cx="8243888" cy="21240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38DB0493-DC13-44F2-A3D8-2226DF88B8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183938" y="1025525"/>
            <a:ext cx="9001125" cy="108727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A3AD5018-6B65-465B-94AA-259D9E9062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525" y="3473450"/>
            <a:ext cx="8243888" cy="8424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9312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19">
          <p15:clr>
            <a:srgbClr val="FBAE40"/>
          </p15:clr>
        </p15:guide>
        <p15:guide id="2" pos="6682">
          <p15:clr>
            <a:srgbClr val="FBAE40"/>
          </p15:clr>
        </p15:guide>
        <p15:guide id="3" pos="7045">
          <p15:clr>
            <a:srgbClr val="FBAE40"/>
          </p15:clr>
        </p15:guide>
        <p15:guide id="4" pos="127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525" y="413275"/>
            <a:ext cx="17605372" cy="21240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/>
              <a:t>Česká verze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7525" y="3473451"/>
            <a:ext cx="17605375" cy="92170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87525" y="13230225"/>
            <a:ext cx="2520000" cy="4857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5CE48-11A2-4AB1-8B42-8FAF697BE6BD}" type="datetime1">
              <a:rPr lang="cs-CZ" smtClean="0"/>
              <a:t>10.06.2026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525" y="13230225"/>
            <a:ext cx="15085375" cy="4857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cs-CZ" dirty="0"/>
          </a:p>
        </p:txBody>
      </p:sp>
      <p:cxnSp>
        <p:nvCxnSpPr>
          <p:cNvPr id="8" name="L okraj X 4,94 cm vod. -28,9" hidden="1">
            <a:extLst>
              <a:ext uri="{FF2B5EF4-FFF2-40B4-BE49-F238E27FC236}">
                <a16:creationId xmlns:a16="http://schemas.microsoft.com/office/drawing/2014/main" id="{A3689D13-E1A7-41A6-B731-E5340353CEB6}"/>
              </a:ext>
            </a:extLst>
          </p:cNvPr>
          <p:cNvCxnSpPr/>
          <p:nvPr userDrawn="1"/>
        </p:nvCxnSpPr>
        <p:spPr>
          <a:xfrm>
            <a:off x="17784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Nadpis úč. Y 6,33 cm" hidden="1">
            <a:extLst>
              <a:ext uri="{FF2B5EF4-FFF2-40B4-BE49-F238E27FC236}">
                <a16:creationId xmlns:a16="http://schemas.microsoft.com/office/drawing/2014/main" id="{B14CCCB8-2EDB-449B-A7EC-14BF0575746B}"/>
              </a:ext>
            </a:extLst>
          </p:cNvPr>
          <p:cNvCxnSpPr/>
          <p:nvPr userDrawn="1"/>
        </p:nvCxnSpPr>
        <p:spPr>
          <a:xfrm>
            <a:off x="0" y="22788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ext úč. Y 11,79 cm" hidden="1">
            <a:extLst>
              <a:ext uri="{FF2B5EF4-FFF2-40B4-BE49-F238E27FC236}">
                <a16:creationId xmlns:a16="http://schemas.microsoft.com/office/drawing/2014/main" id="{2514243B-5626-4936-9144-86BA14537F01}"/>
              </a:ext>
            </a:extLst>
          </p:cNvPr>
          <p:cNvCxnSpPr/>
          <p:nvPr userDrawn="1"/>
        </p:nvCxnSpPr>
        <p:spPr>
          <a:xfrm>
            <a:off x="0" y="42444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aginace úč. Y 34,23 cm" hidden="1">
            <a:extLst>
              <a:ext uri="{FF2B5EF4-FFF2-40B4-BE49-F238E27FC236}">
                <a16:creationId xmlns:a16="http://schemas.microsoft.com/office/drawing/2014/main" id="{DA01E952-750C-479E-B5E9-6791C6A62CA8}"/>
              </a:ext>
            </a:extLst>
          </p:cNvPr>
          <p:cNvCxnSpPr/>
          <p:nvPr userDrawn="1"/>
        </p:nvCxnSpPr>
        <p:spPr>
          <a:xfrm>
            <a:off x="0" y="123228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aginace zprava X 64,38 cm" hidden="1">
            <a:extLst>
              <a:ext uri="{FF2B5EF4-FFF2-40B4-BE49-F238E27FC236}">
                <a16:creationId xmlns:a16="http://schemas.microsoft.com/office/drawing/2014/main" id="{A7B98C56-F7E2-4B6C-B9C2-105C58736980}"/>
              </a:ext>
            </a:extLst>
          </p:cNvPr>
          <p:cNvCxnSpPr/>
          <p:nvPr userDrawn="1"/>
        </p:nvCxnSpPr>
        <p:spPr>
          <a:xfrm>
            <a:off x="231768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H okraj úč. Y 9,66 cm vod. -9,4" hidden="1">
            <a:extLst>
              <a:ext uri="{FF2B5EF4-FFF2-40B4-BE49-F238E27FC236}">
                <a16:creationId xmlns:a16="http://schemas.microsoft.com/office/drawing/2014/main" id="{F4E29373-2041-4AFF-ADFD-5F5723B58F9A}"/>
              </a:ext>
            </a:extLst>
          </p:cNvPr>
          <p:cNvCxnSpPr/>
          <p:nvPr userDrawn="1"/>
        </p:nvCxnSpPr>
        <p:spPr>
          <a:xfrm>
            <a:off x="0" y="34776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 okraj Y 35,61 cm vod. +17,4" hidden="1">
            <a:extLst>
              <a:ext uri="{FF2B5EF4-FFF2-40B4-BE49-F238E27FC236}">
                <a16:creationId xmlns:a16="http://schemas.microsoft.com/office/drawing/2014/main" id="{BC90BCE1-A1C9-4935-8841-D07351AF44F2}"/>
              </a:ext>
            </a:extLst>
          </p:cNvPr>
          <p:cNvCxnSpPr/>
          <p:nvPr userDrawn="1"/>
        </p:nvCxnSpPr>
        <p:spPr>
          <a:xfrm>
            <a:off x="0" y="131436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L okraj 2 X 2,78 cm vod. -31,1" hidden="1">
            <a:extLst>
              <a:ext uri="{FF2B5EF4-FFF2-40B4-BE49-F238E27FC236}">
                <a16:creationId xmlns:a16="http://schemas.microsoft.com/office/drawing/2014/main" id="{BF4F1D93-AD8F-4A3C-8A7C-06D9F8C32FDA}"/>
              </a:ext>
            </a:extLst>
          </p:cNvPr>
          <p:cNvCxnSpPr/>
          <p:nvPr userDrawn="1"/>
        </p:nvCxnSpPr>
        <p:spPr>
          <a:xfrm>
            <a:off x="10008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Logo ÚJV bílé">
            <a:extLst>
              <a:ext uri="{FF2B5EF4-FFF2-40B4-BE49-F238E27FC236}">
                <a16:creationId xmlns:a16="http://schemas.microsoft.com/office/drawing/2014/main" id="{3500723A-8995-481D-83F2-B6E7947FDE7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21802231" y="489390"/>
            <a:ext cx="1588488" cy="1588488"/>
          </a:xfrm>
          <a:prstGeom prst="rect">
            <a:avLst/>
          </a:prstGeom>
        </p:spPr>
      </p:pic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940261C-DED5-15D6-7A7A-3CC3A5E7AA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515885" y="11538892"/>
            <a:ext cx="1874834" cy="871195"/>
          </a:xfrm>
          <a:prstGeom prst="rect">
            <a:avLst/>
          </a:prstGeom>
        </p:spPr>
        <p:txBody>
          <a:bodyPr/>
          <a:lstStyle>
            <a:lvl1pPr algn="ctr">
              <a:defRPr sz="6000" b="1">
                <a:solidFill>
                  <a:srgbClr val="0053A0"/>
                </a:solidFill>
              </a:defRPr>
            </a:lvl1pPr>
          </a:lstStyle>
          <a:p>
            <a:fld id="{E5DA22FA-421E-4FA0-BBDE-AE379348C7F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819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21" r:id="rId13"/>
  </p:sldLayoutIdLst>
  <p:hf hdr="0" ftr="0" dt="0"/>
  <p:txStyles>
    <p:titleStyle>
      <a:lvl1pPr algn="l" defTabSz="1828800" rtl="0" eaLnBrk="1" latinLnBrk="0" hangingPunct="1">
        <a:lnSpc>
          <a:spcPct val="100000"/>
        </a:lnSpc>
        <a:spcBef>
          <a:spcPct val="0"/>
        </a:spcBef>
        <a:buNone/>
        <a:defRPr sz="60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432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648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864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080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2216">
          <p15:clr>
            <a:srgbClr val="F26B43"/>
          </p15:clr>
        </p15:guide>
        <p15:guide id="3" pos="1126">
          <p15:clr>
            <a:srgbClr val="F26B43"/>
          </p15:clr>
        </p15:guide>
        <p15:guide id="4" orient="horz" pos="646">
          <p15:clr>
            <a:srgbClr val="F26B43"/>
          </p15:clr>
        </p15:guide>
        <p15:guide id="5" orient="horz" pos="1984">
          <p15:clr>
            <a:srgbClr val="F26B43"/>
          </p15:clr>
        </p15:guide>
        <p15:guide id="7" orient="horz" pos="2188">
          <p15:clr>
            <a:srgbClr val="F26B43"/>
          </p15:clr>
        </p15:guide>
        <p15:guide id="12" orient="horz" pos="799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525" y="1025525"/>
            <a:ext cx="17605372" cy="21240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/>
              <a:t>English</a:t>
            </a:r>
            <a:r>
              <a:rPr lang="cs-CZ" dirty="0"/>
              <a:t> </a:t>
            </a:r>
            <a:r>
              <a:rPr lang="cs-CZ" dirty="0" err="1"/>
              <a:t>version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7525" y="3473451"/>
            <a:ext cx="17605375" cy="92170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87525" y="13230225"/>
            <a:ext cx="2520000" cy="4857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5CE48-11A2-4AB1-8B42-8FAF697BE6BD}" type="datetime1">
              <a:rPr lang="cs-CZ" smtClean="0"/>
              <a:t>10.06.2026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525" y="13230225"/>
            <a:ext cx="15085375" cy="4857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cs-CZ" dirty="0"/>
          </a:p>
        </p:txBody>
      </p:sp>
      <p:cxnSp>
        <p:nvCxnSpPr>
          <p:cNvPr id="8" name="L okraj X 4,94 cm vod. -28,9" hidden="1">
            <a:extLst>
              <a:ext uri="{FF2B5EF4-FFF2-40B4-BE49-F238E27FC236}">
                <a16:creationId xmlns:a16="http://schemas.microsoft.com/office/drawing/2014/main" id="{A3689D13-E1A7-41A6-B731-E5340353CEB6}"/>
              </a:ext>
            </a:extLst>
          </p:cNvPr>
          <p:cNvCxnSpPr/>
          <p:nvPr userDrawn="1"/>
        </p:nvCxnSpPr>
        <p:spPr>
          <a:xfrm>
            <a:off x="17784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Nadpis úč. Y 6,33 cm" hidden="1">
            <a:extLst>
              <a:ext uri="{FF2B5EF4-FFF2-40B4-BE49-F238E27FC236}">
                <a16:creationId xmlns:a16="http://schemas.microsoft.com/office/drawing/2014/main" id="{B14CCCB8-2EDB-449B-A7EC-14BF0575746B}"/>
              </a:ext>
            </a:extLst>
          </p:cNvPr>
          <p:cNvCxnSpPr/>
          <p:nvPr userDrawn="1"/>
        </p:nvCxnSpPr>
        <p:spPr>
          <a:xfrm>
            <a:off x="0" y="22788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ext úč. Y 11,79 cm" hidden="1">
            <a:extLst>
              <a:ext uri="{FF2B5EF4-FFF2-40B4-BE49-F238E27FC236}">
                <a16:creationId xmlns:a16="http://schemas.microsoft.com/office/drawing/2014/main" id="{2514243B-5626-4936-9144-86BA14537F01}"/>
              </a:ext>
            </a:extLst>
          </p:cNvPr>
          <p:cNvCxnSpPr/>
          <p:nvPr userDrawn="1"/>
        </p:nvCxnSpPr>
        <p:spPr>
          <a:xfrm>
            <a:off x="0" y="42444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aginace úč. Y 34,23 cm" hidden="1">
            <a:extLst>
              <a:ext uri="{FF2B5EF4-FFF2-40B4-BE49-F238E27FC236}">
                <a16:creationId xmlns:a16="http://schemas.microsoft.com/office/drawing/2014/main" id="{DA01E952-750C-479E-B5E9-6791C6A62CA8}"/>
              </a:ext>
            </a:extLst>
          </p:cNvPr>
          <p:cNvCxnSpPr/>
          <p:nvPr userDrawn="1"/>
        </p:nvCxnSpPr>
        <p:spPr>
          <a:xfrm>
            <a:off x="0" y="123228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aginace zprava X 64,38 cm" hidden="1">
            <a:extLst>
              <a:ext uri="{FF2B5EF4-FFF2-40B4-BE49-F238E27FC236}">
                <a16:creationId xmlns:a16="http://schemas.microsoft.com/office/drawing/2014/main" id="{A7B98C56-F7E2-4B6C-B9C2-105C58736980}"/>
              </a:ext>
            </a:extLst>
          </p:cNvPr>
          <p:cNvCxnSpPr/>
          <p:nvPr userDrawn="1"/>
        </p:nvCxnSpPr>
        <p:spPr>
          <a:xfrm>
            <a:off x="231768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H okraj úč. Y 9,66 cm vod. -9,4" hidden="1">
            <a:extLst>
              <a:ext uri="{FF2B5EF4-FFF2-40B4-BE49-F238E27FC236}">
                <a16:creationId xmlns:a16="http://schemas.microsoft.com/office/drawing/2014/main" id="{F4E29373-2041-4AFF-ADFD-5F5723B58F9A}"/>
              </a:ext>
            </a:extLst>
          </p:cNvPr>
          <p:cNvCxnSpPr/>
          <p:nvPr userDrawn="1"/>
        </p:nvCxnSpPr>
        <p:spPr>
          <a:xfrm>
            <a:off x="0" y="34776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 okraj Y 35,61 cm vod. +17,4" hidden="1">
            <a:extLst>
              <a:ext uri="{FF2B5EF4-FFF2-40B4-BE49-F238E27FC236}">
                <a16:creationId xmlns:a16="http://schemas.microsoft.com/office/drawing/2014/main" id="{BC90BCE1-A1C9-4935-8841-D07351AF44F2}"/>
              </a:ext>
            </a:extLst>
          </p:cNvPr>
          <p:cNvCxnSpPr/>
          <p:nvPr userDrawn="1"/>
        </p:nvCxnSpPr>
        <p:spPr>
          <a:xfrm>
            <a:off x="0" y="131436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L okraj 2 X 2,78 cm vod. -31,1" hidden="1">
            <a:extLst>
              <a:ext uri="{FF2B5EF4-FFF2-40B4-BE49-F238E27FC236}">
                <a16:creationId xmlns:a16="http://schemas.microsoft.com/office/drawing/2014/main" id="{BF4F1D93-AD8F-4A3C-8A7C-06D9F8C32FDA}"/>
              </a:ext>
            </a:extLst>
          </p:cNvPr>
          <p:cNvCxnSpPr/>
          <p:nvPr userDrawn="1"/>
        </p:nvCxnSpPr>
        <p:spPr>
          <a:xfrm>
            <a:off x="10008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Obrázek 3">
            <a:extLst>
              <a:ext uri="{FF2B5EF4-FFF2-40B4-BE49-F238E27FC236}">
                <a16:creationId xmlns:a16="http://schemas.microsoft.com/office/drawing/2014/main" id="{AE4E3E59-B3CE-4CC1-8E14-2C471C98FB9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30357" y="558263"/>
            <a:ext cx="2684305" cy="125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5310806B-EF2D-424A-AA8D-9033DF192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201138" y="11556822"/>
            <a:ext cx="1874834" cy="871195"/>
          </a:xfrm>
          <a:prstGeom prst="rect">
            <a:avLst/>
          </a:prstGeom>
        </p:spPr>
        <p:txBody>
          <a:bodyPr/>
          <a:lstStyle>
            <a:lvl1pPr algn="ctr">
              <a:defRPr sz="6000" b="1">
                <a:solidFill>
                  <a:srgbClr val="0053A0"/>
                </a:solidFill>
              </a:defRPr>
            </a:lvl1pPr>
          </a:lstStyle>
          <a:p>
            <a:fld id="{E5DA22FA-421E-4FA0-BBDE-AE379348C7F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53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20" r:id="rId11"/>
    <p:sldLayoutId id="2147483714" r:id="rId12"/>
    <p:sldLayoutId id="2147483712" r:id="rId13"/>
    <p:sldLayoutId id="2147483713" r:id="rId14"/>
    <p:sldLayoutId id="2147483708" r:id="rId15"/>
  </p:sldLayoutIdLst>
  <p:hf hdr="0" ftr="0" dt="0"/>
  <p:txStyles>
    <p:titleStyle>
      <a:lvl1pPr algn="l" defTabSz="1828800" rtl="0" eaLnBrk="1" latinLnBrk="0" hangingPunct="1">
        <a:lnSpc>
          <a:spcPct val="100000"/>
        </a:lnSpc>
        <a:spcBef>
          <a:spcPct val="0"/>
        </a:spcBef>
        <a:buNone/>
        <a:defRPr sz="60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432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648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864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080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2216">
          <p15:clr>
            <a:srgbClr val="F26B43"/>
          </p15:clr>
        </p15:guide>
        <p15:guide id="3" pos="1126">
          <p15:clr>
            <a:srgbClr val="F26B43"/>
          </p15:clr>
        </p15:guide>
        <p15:guide id="4" orient="horz" pos="646">
          <p15:clr>
            <a:srgbClr val="F26B43"/>
          </p15:clr>
        </p15:guide>
        <p15:guide id="5" orient="horz" pos="1984">
          <p15:clr>
            <a:srgbClr val="F26B43"/>
          </p15:clr>
        </p15:guide>
        <p15:guide id="7" orient="horz" pos="2188">
          <p15:clr>
            <a:srgbClr val="F26B43"/>
          </p15:clr>
        </p15:guide>
        <p15:guide id="12" orient="horz" pos="799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232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719" r:id="rId4"/>
    <p:sldLayoutId id="214748365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525" y="413275"/>
            <a:ext cx="17605372" cy="21240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/>
              <a:t>Česká verze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7525" y="3473451"/>
            <a:ext cx="17605375" cy="92170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87525" y="13230225"/>
            <a:ext cx="2520000" cy="4857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32839-9513-4045-A9CD-8E417512CF91}" type="datetime1">
              <a:rPr lang="cs-CZ" smtClean="0"/>
              <a:t>10.06.2026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525" y="13230225"/>
            <a:ext cx="15085375" cy="4857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cs-CZ" dirty="0"/>
          </a:p>
        </p:txBody>
      </p:sp>
      <p:cxnSp>
        <p:nvCxnSpPr>
          <p:cNvPr id="8" name="L okraj X 4,94 cm vod. -28,9" hidden="1">
            <a:extLst>
              <a:ext uri="{FF2B5EF4-FFF2-40B4-BE49-F238E27FC236}">
                <a16:creationId xmlns:a16="http://schemas.microsoft.com/office/drawing/2014/main" id="{A3689D13-E1A7-41A6-B731-E5340353CEB6}"/>
              </a:ext>
            </a:extLst>
          </p:cNvPr>
          <p:cNvCxnSpPr/>
          <p:nvPr userDrawn="1"/>
        </p:nvCxnSpPr>
        <p:spPr>
          <a:xfrm>
            <a:off x="17784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Nadpis úč. Y 6,33 cm" hidden="1">
            <a:extLst>
              <a:ext uri="{FF2B5EF4-FFF2-40B4-BE49-F238E27FC236}">
                <a16:creationId xmlns:a16="http://schemas.microsoft.com/office/drawing/2014/main" id="{B14CCCB8-2EDB-449B-A7EC-14BF0575746B}"/>
              </a:ext>
            </a:extLst>
          </p:cNvPr>
          <p:cNvCxnSpPr/>
          <p:nvPr userDrawn="1"/>
        </p:nvCxnSpPr>
        <p:spPr>
          <a:xfrm>
            <a:off x="0" y="22788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ext úč. Y 11,79 cm" hidden="1">
            <a:extLst>
              <a:ext uri="{FF2B5EF4-FFF2-40B4-BE49-F238E27FC236}">
                <a16:creationId xmlns:a16="http://schemas.microsoft.com/office/drawing/2014/main" id="{2514243B-5626-4936-9144-86BA14537F01}"/>
              </a:ext>
            </a:extLst>
          </p:cNvPr>
          <p:cNvCxnSpPr/>
          <p:nvPr userDrawn="1"/>
        </p:nvCxnSpPr>
        <p:spPr>
          <a:xfrm>
            <a:off x="0" y="42444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aginace úč. Y 34,23 cm" hidden="1">
            <a:extLst>
              <a:ext uri="{FF2B5EF4-FFF2-40B4-BE49-F238E27FC236}">
                <a16:creationId xmlns:a16="http://schemas.microsoft.com/office/drawing/2014/main" id="{DA01E952-750C-479E-B5E9-6791C6A62CA8}"/>
              </a:ext>
            </a:extLst>
          </p:cNvPr>
          <p:cNvCxnSpPr/>
          <p:nvPr userDrawn="1"/>
        </p:nvCxnSpPr>
        <p:spPr>
          <a:xfrm>
            <a:off x="0" y="123228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aginace zprava X 64,38 cm" hidden="1">
            <a:extLst>
              <a:ext uri="{FF2B5EF4-FFF2-40B4-BE49-F238E27FC236}">
                <a16:creationId xmlns:a16="http://schemas.microsoft.com/office/drawing/2014/main" id="{A7B98C56-F7E2-4B6C-B9C2-105C58736980}"/>
              </a:ext>
            </a:extLst>
          </p:cNvPr>
          <p:cNvCxnSpPr/>
          <p:nvPr userDrawn="1"/>
        </p:nvCxnSpPr>
        <p:spPr>
          <a:xfrm>
            <a:off x="231768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H okraj úč. Y 9,66 cm vod. -9,4" hidden="1">
            <a:extLst>
              <a:ext uri="{FF2B5EF4-FFF2-40B4-BE49-F238E27FC236}">
                <a16:creationId xmlns:a16="http://schemas.microsoft.com/office/drawing/2014/main" id="{F4E29373-2041-4AFF-ADFD-5F5723B58F9A}"/>
              </a:ext>
            </a:extLst>
          </p:cNvPr>
          <p:cNvCxnSpPr/>
          <p:nvPr userDrawn="1"/>
        </p:nvCxnSpPr>
        <p:spPr>
          <a:xfrm>
            <a:off x="0" y="34776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 okraj Y 35,61 cm vod. +17,4" hidden="1">
            <a:extLst>
              <a:ext uri="{FF2B5EF4-FFF2-40B4-BE49-F238E27FC236}">
                <a16:creationId xmlns:a16="http://schemas.microsoft.com/office/drawing/2014/main" id="{BC90BCE1-A1C9-4935-8841-D07351AF44F2}"/>
              </a:ext>
            </a:extLst>
          </p:cNvPr>
          <p:cNvCxnSpPr/>
          <p:nvPr userDrawn="1"/>
        </p:nvCxnSpPr>
        <p:spPr>
          <a:xfrm>
            <a:off x="0" y="13143600"/>
            <a:ext cx="2438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L okraj 2 X 2,78 cm vod. -31,1" hidden="1">
            <a:extLst>
              <a:ext uri="{FF2B5EF4-FFF2-40B4-BE49-F238E27FC236}">
                <a16:creationId xmlns:a16="http://schemas.microsoft.com/office/drawing/2014/main" id="{BF4F1D93-AD8F-4A3C-8A7C-06D9F8C32FDA}"/>
              </a:ext>
            </a:extLst>
          </p:cNvPr>
          <p:cNvCxnSpPr/>
          <p:nvPr userDrawn="1"/>
        </p:nvCxnSpPr>
        <p:spPr>
          <a:xfrm>
            <a:off x="10008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Logo ÚJV bílé">
            <a:extLst>
              <a:ext uri="{FF2B5EF4-FFF2-40B4-BE49-F238E27FC236}">
                <a16:creationId xmlns:a16="http://schemas.microsoft.com/office/drawing/2014/main" id="{3500723A-8995-481D-83F2-B6E7947FDE7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21802231" y="489390"/>
            <a:ext cx="1588488" cy="1588488"/>
          </a:xfrm>
          <a:prstGeom prst="rect">
            <a:avLst/>
          </a:prstGeom>
        </p:spPr>
      </p:pic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940261C-DED5-15D6-7A7A-3CC3A5E7AA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515885" y="11538892"/>
            <a:ext cx="1874834" cy="871195"/>
          </a:xfrm>
          <a:prstGeom prst="rect">
            <a:avLst/>
          </a:prstGeom>
        </p:spPr>
        <p:txBody>
          <a:bodyPr/>
          <a:lstStyle>
            <a:lvl1pPr algn="ctr">
              <a:defRPr sz="6000" b="1">
                <a:solidFill>
                  <a:srgbClr val="0053A0"/>
                </a:solidFill>
              </a:defRPr>
            </a:lvl1pPr>
          </a:lstStyle>
          <a:p>
            <a:fld id="{E5DA22FA-421E-4FA0-BBDE-AE379348C7F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081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hf sldNum="0" hdr="0" ftr="0" dt="0"/>
  <p:txStyles>
    <p:titleStyle>
      <a:lvl1pPr algn="l" defTabSz="1828800" rtl="0" eaLnBrk="1" latinLnBrk="0" hangingPunct="1">
        <a:lnSpc>
          <a:spcPct val="100000"/>
        </a:lnSpc>
        <a:spcBef>
          <a:spcPct val="0"/>
        </a:spcBef>
        <a:buNone/>
        <a:defRPr sz="60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432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648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864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080000" indent="-216000" algn="l" defTabSz="18288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2216">
          <p15:clr>
            <a:srgbClr val="F26B43"/>
          </p15:clr>
        </p15:guide>
        <p15:guide id="3" pos="1126">
          <p15:clr>
            <a:srgbClr val="F26B43"/>
          </p15:clr>
        </p15:guide>
        <p15:guide id="4" orient="horz" pos="646">
          <p15:clr>
            <a:srgbClr val="F26B43"/>
          </p15:clr>
        </p15:guide>
        <p15:guide id="5" orient="horz" pos="1984">
          <p15:clr>
            <a:srgbClr val="F26B43"/>
          </p15:clr>
        </p15:guide>
        <p15:guide id="7" orient="horz" pos="2188">
          <p15:clr>
            <a:srgbClr val="F26B43"/>
          </p15:clr>
        </p15:guide>
        <p15:guide id="12" orient="horz" pos="79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5.png"/><Relationship Id="rId7" Type="http://schemas.openxmlformats.org/officeDocument/2006/relationships/image" Target="../media/image28.svg"/><Relationship Id="rId12" Type="http://schemas.openxmlformats.org/officeDocument/2006/relationships/image" Target="../media/image3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svg"/><Relationship Id="rId9" Type="http://schemas.openxmlformats.org/officeDocument/2006/relationships/image" Target="../media/image30.svg"/><Relationship Id="rId14" Type="http://schemas.openxmlformats.org/officeDocument/2006/relationships/image" Target="../media/image3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jpeg"/><Relationship Id="rId3" Type="http://schemas.microsoft.com/office/2018/10/relationships/comments" Target="../comments/modernComment_106_0.xml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92E3C9C-BC66-B10D-225F-2A1A9F9E7C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4655" y="5658453"/>
            <a:ext cx="12194807" cy="271389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Patrik Špátzal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0C8B87-0906-77F0-F071-A2B7EA9DD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4655" y="2183207"/>
            <a:ext cx="16515436" cy="3276589"/>
          </a:xfrm>
        </p:spPr>
        <p:txBody>
          <a:bodyPr/>
          <a:lstStyle/>
          <a:p>
            <a:br>
              <a:rPr lang="cs-CZ" dirty="0"/>
            </a:br>
            <a:r>
              <a:rPr lang="cs-CZ" dirty="0"/>
              <a:t>Jak se vyrábějí radiofarmaka</a:t>
            </a:r>
            <a:br>
              <a:rPr lang="cs-CZ" dirty="0"/>
            </a:br>
            <a:r>
              <a:rPr lang="cs-CZ" dirty="0"/>
              <a:t>a proč je důležitá vlastní produkce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68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B6D85-2A48-BC08-680B-B343D394C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72AD04-B73E-7B47-46AD-89BF94679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8869964" cy="2124075"/>
          </a:xfrm>
        </p:spPr>
        <p:txBody>
          <a:bodyPr/>
          <a:lstStyle/>
          <a:p>
            <a:r>
              <a:rPr lang="cs-CZ" dirty="0"/>
              <a:t>Úvod do problematiky (1/2)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E60D7C-2008-43FA-42EB-21B54BDB5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7525" y="2304188"/>
            <a:ext cx="17605375" cy="11086002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accent1"/>
                </a:solidFill>
              </a:rPr>
              <a:t>Co je radiofarmakum?</a:t>
            </a:r>
            <a:endParaRPr lang="cs-CZ" sz="3200" dirty="0">
              <a:solidFill>
                <a:schemeClr val="accent1"/>
              </a:solidFill>
            </a:endParaRPr>
          </a:p>
          <a:p>
            <a:pPr lvl="2"/>
            <a:r>
              <a:rPr lang="cs-CZ" b="1" dirty="0">
                <a:solidFill>
                  <a:schemeClr val="accent1"/>
                </a:solidFill>
              </a:rPr>
              <a:t>Kombinace dvou složek</a:t>
            </a:r>
            <a:endParaRPr lang="cs-CZ" dirty="0">
              <a:solidFill>
                <a:schemeClr val="accent1"/>
              </a:solidFill>
            </a:endParaRPr>
          </a:p>
          <a:p>
            <a:pPr lvl="4"/>
            <a:r>
              <a:rPr lang="cs-CZ" dirty="0">
                <a:solidFill>
                  <a:schemeClr val="accent1"/>
                </a:solidFill>
              </a:rPr>
              <a:t>Radionuklid (zdroj záření)</a:t>
            </a:r>
          </a:p>
          <a:p>
            <a:pPr lvl="4"/>
            <a:r>
              <a:rPr lang="cs-CZ" dirty="0">
                <a:solidFill>
                  <a:schemeClr val="accent1"/>
                </a:solidFill>
              </a:rPr>
              <a:t>Nosná molekula (cílení v organismu)</a:t>
            </a:r>
          </a:p>
          <a:p>
            <a:pPr marL="292100" lvl="1" indent="0">
              <a:buNone/>
            </a:pPr>
            <a:endParaRPr lang="cs-CZ" sz="2000" dirty="0">
              <a:solidFill>
                <a:schemeClr val="accent1"/>
              </a:solidFill>
            </a:endParaRPr>
          </a:p>
          <a:p>
            <a:r>
              <a:rPr lang="cs-CZ" sz="3200" b="1" dirty="0">
                <a:solidFill>
                  <a:schemeClr val="accent1"/>
                </a:solidFill>
              </a:rPr>
              <a:t>Zdroj radionuklidů</a:t>
            </a:r>
          </a:p>
          <a:p>
            <a:pPr lvl="2"/>
            <a:r>
              <a:rPr lang="cs-CZ" b="1" dirty="0">
                <a:solidFill>
                  <a:schemeClr val="accent1"/>
                </a:solidFill>
              </a:rPr>
              <a:t>Dva hlavní výrobní zdroje</a:t>
            </a:r>
            <a:endParaRPr lang="cs-CZ" dirty="0">
              <a:solidFill>
                <a:schemeClr val="accent1"/>
              </a:solidFill>
            </a:endParaRPr>
          </a:p>
          <a:p>
            <a:pPr lvl="4"/>
            <a:r>
              <a:rPr lang="cs-CZ" dirty="0">
                <a:solidFill>
                  <a:schemeClr val="accent1"/>
                </a:solidFill>
              </a:rPr>
              <a:t>Cyklotron → PET radionuklidy (¹⁸F, ⁶⁸</a:t>
            </a:r>
            <a:r>
              <a:rPr lang="cs-CZ" dirty="0" err="1">
                <a:solidFill>
                  <a:schemeClr val="accent1"/>
                </a:solidFill>
              </a:rPr>
              <a:t>Ga</a:t>
            </a:r>
            <a:r>
              <a:rPr lang="cs-CZ" dirty="0">
                <a:solidFill>
                  <a:schemeClr val="accent1"/>
                </a:solidFill>
              </a:rPr>
              <a:t>, ⁶⁴</a:t>
            </a:r>
            <a:r>
              <a:rPr lang="cs-CZ" dirty="0" err="1">
                <a:solidFill>
                  <a:schemeClr val="accent1"/>
                </a:solidFill>
              </a:rPr>
              <a:t>Cu</a:t>
            </a:r>
            <a:r>
              <a:rPr lang="cs-CZ" dirty="0">
                <a:solidFill>
                  <a:schemeClr val="accent1"/>
                </a:solidFill>
              </a:rPr>
              <a:t>)</a:t>
            </a:r>
          </a:p>
          <a:p>
            <a:pPr lvl="4"/>
            <a:r>
              <a:rPr lang="cs-CZ" dirty="0">
                <a:solidFill>
                  <a:schemeClr val="accent1"/>
                </a:solidFill>
              </a:rPr>
              <a:t>Reaktor → terapeutické radionuklidy (¹⁷⁷</a:t>
            </a:r>
            <a:r>
              <a:rPr lang="cs-CZ" dirty="0" err="1">
                <a:solidFill>
                  <a:schemeClr val="accent1"/>
                </a:solidFill>
              </a:rPr>
              <a:t>Lu</a:t>
            </a:r>
            <a:r>
              <a:rPr lang="cs-CZ" dirty="0">
                <a:solidFill>
                  <a:schemeClr val="accent1"/>
                </a:solidFill>
              </a:rPr>
              <a:t>, ¹³¹I, ¹⁶¹Tb)</a:t>
            </a:r>
          </a:p>
          <a:p>
            <a:pPr marL="0" lv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r>
              <a:rPr lang="cs-CZ" sz="3200" b="1" dirty="0">
                <a:solidFill>
                  <a:schemeClr val="accent1"/>
                </a:solidFill>
              </a:rPr>
              <a:t>Klíčový faktor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Dostupnost radionuklidů = limit celého oboru</a:t>
            </a:r>
          </a:p>
          <a:p>
            <a:r>
              <a:rPr lang="cs-CZ" dirty="0">
                <a:solidFill>
                  <a:schemeClr val="accent1"/>
                </a:solidFill>
              </a:rPr>
              <a:t>Bez stabilního zdroje radionuklidů neexistuje nukleární medicína.</a:t>
            </a:r>
          </a:p>
          <a:p>
            <a:pPr marL="292100" lvl="1" indent="0">
              <a:buNone/>
            </a:pPr>
            <a:endParaRPr lang="cs-CZ" sz="3200" dirty="0">
              <a:solidFill>
                <a:schemeClr val="accent1"/>
              </a:solidFill>
            </a:endParaRPr>
          </a:p>
          <a:p>
            <a:r>
              <a:rPr lang="cs-CZ" sz="3200" b="1" dirty="0">
                <a:solidFill>
                  <a:schemeClr val="accent1"/>
                </a:solidFill>
              </a:rPr>
              <a:t>Radiofarmaka jako základ moderní nukleární medicíny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Diagnostika (PET/CT)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Terapie (</a:t>
            </a:r>
            <a:r>
              <a:rPr lang="cs-CZ" dirty="0" err="1">
                <a:solidFill>
                  <a:schemeClr val="accent1"/>
                </a:solidFill>
              </a:rPr>
              <a:t>teranostika</a:t>
            </a:r>
            <a:r>
              <a:rPr lang="cs-CZ" dirty="0">
                <a:solidFill>
                  <a:schemeClr val="accent1"/>
                </a:solidFill>
              </a:rPr>
              <a:t>)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Krátký poločas → logisticky náročné</a:t>
            </a:r>
          </a:p>
          <a:p>
            <a:r>
              <a:rPr lang="cs-CZ" dirty="0">
                <a:solidFill>
                  <a:schemeClr val="accent1"/>
                </a:solidFill>
              </a:rPr>
              <a:t>Radiofarmaka nejsou běžné léky – vyrábí se „na míru v čase“, často hodiny před aplikací pacientovi.</a:t>
            </a:r>
          </a:p>
          <a:p>
            <a:pPr marL="292100" lvl="1" indent="0">
              <a:buNone/>
            </a:pPr>
            <a:endParaRPr lang="cs-CZ" sz="3200" dirty="0">
              <a:solidFill>
                <a:schemeClr val="accent1"/>
              </a:solidFill>
            </a:endParaRPr>
          </a:p>
          <a:p>
            <a:pPr marL="292100" lvl="1" indent="0">
              <a:buNone/>
            </a:pP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DB2172-4712-7A88-D5DC-8025C8613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22FA-421E-4FA0-BBDE-AE379348C7F1}" type="slidenum">
              <a:rPr lang="cs-CZ" smtClean="0"/>
              <a:t>10</a:t>
            </a:fld>
            <a:endParaRPr lang="cs-CZ" dirty="0"/>
          </a:p>
        </p:txBody>
      </p:sp>
      <p:pic>
        <p:nvPicPr>
          <p:cNvPr id="3" name="Obrázek 2" descr="Obsah obrázku kolo, přeprava, kruh, Autodíly&#10;&#10;Obsah generovaný pomocí AI může být nesprávný.">
            <a:extLst>
              <a:ext uri="{FF2B5EF4-FFF2-40B4-BE49-F238E27FC236}">
                <a16:creationId xmlns:a16="http://schemas.microsoft.com/office/drawing/2014/main" id="{A90D53EF-19C3-C828-4EEC-CB8194D8A1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1104" y="2449885"/>
            <a:ext cx="7842584" cy="784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96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0267F-BB57-F31B-6EF4-52C4F39F8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C662E1-D223-0F9E-ED5D-3635B9E3F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8869964" cy="2124075"/>
          </a:xfrm>
        </p:spPr>
        <p:txBody>
          <a:bodyPr/>
          <a:lstStyle/>
          <a:p>
            <a:r>
              <a:rPr lang="cs-CZ" dirty="0"/>
              <a:t>Úvod do problematiky (2/2)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669C15-72B6-5386-EB27-61991DC1F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7525" y="2449885"/>
            <a:ext cx="13917696" cy="7563517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accent1"/>
              </a:solidFill>
            </a:endParaRPr>
          </a:p>
          <a:p>
            <a:r>
              <a:rPr lang="cs-CZ" sz="3200" b="1" dirty="0" err="1">
                <a:solidFill>
                  <a:schemeClr val="accent1"/>
                </a:solidFill>
              </a:rPr>
              <a:t>Teranostika</a:t>
            </a:r>
            <a:endParaRPr lang="cs-CZ" sz="3200" dirty="0">
              <a:solidFill>
                <a:schemeClr val="accent1"/>
              </a:solidFill>
            </a:endParaRPr>
          </a:p>
          <a:p>
            <a:pPr lvl="2"/>
            <a:r>
              <a:rPr lang="cs-CZ" b="1" dirty="0" err="1">
                <a:solidFill>
                  <a:schemeClr val="accent1"/>
                </a:solidFill>
              </a:rPr>
              <a:t>Teranostický</a:t>
            </a:r>
            <a:r>
              <a:rPr lang="cs-CZ" b="1" dirty="0">
                <a:solidFill>
                  <a:schemeClr val="accent1"/>
                </a:solidFill>
              </a:rPr>
              <a:t> princip</a:t>
            </a:r>
            <a:endParaRPr lang="cs-CZ" dirty="0">
              <a:solidFill>
                <a:schemeClr val="accent1"/>
              </a:solidFill>
            </a:endParaRPr>
          </a:p>
          <a:p>
            <a:pPr lvl="4"/>
            <a:r>
              <a:rPr lang="cs-CZ" dirty="0">
                <a:solidFill>
                  <a:schemeClr val="accent1"/>
                </a:solidFill>
              </a:rPr>
              <a:t>Stejná molekula pro diagnostiku i terapii</a:t>
            </a:r>
          </a:p>
          <a:p>
            <a:pPr lvl="4"/>
            <a:r>
              <a:rPr lang="cs-CZ" dirty="0">
                <a:solidFill>
                  <a:schemeClr val="accent1"/>
                </a:solidFill>
              </a:rPr>
              <a:t>Personalizace dle exprese cílové struktury</a:t>
            </a:r>
          </a:p>
          <a:p>
            <a:endParaRPr lang="cs-CZ" b="1" dirty="0">
              <a:solidFill>
                <a:schemeClr val="accent1"/>
              </a:solidFill>
            </a:endParaRPr>
          </a:p>
          <a:p>
            <a:r>
              <a:rPr lang="cs-CZ" sz="3200" b="1" dirty="0">
                <a:solidFill>
                  <a:schemeClr val="accent1"/>
                </a:solidFill>
              </a:rPr>
              <a:t>Trend</a:t>
            </a:r>
            <a:endParaRPr lang="cs-CZ" sz="3200" dirty="0">
              <a:solidFill>
                <a:schemeClr val="accent1"/>
              </a:solidFill>
            </a:endParaRPr>
          </a:p>
          <a:p>
            <a:pPr lvl="0"/>
            <a:r>
              <a:rPr lang="cs-CZ" dirty="0">
                <a:solidFill>
                  <a:schemeClr val="accent1"/>
                </a:solidFill>
              </a:rPr>
              <a:t>Přechod k alfa terapiím (vyšší účinnost, vyšší nároky)</a:t>
            </a:r>
          </a:p>
          <a:p>
            <a:r>
              <a:rPr lang="cs-CZ" dirty="0">
                <a:solidFill>
                  <a:schemeClr val="accent1"/>
                </a:solidFill>
              </a:rPr>
              <a:t>Alfa terapie je technologicky nejnáročnější →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zároveň největší potenciál.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92100" lvl="1" indent="0">
              <a:buNone/>
            </a:pP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33220-CC38-F54E-8140-B7AD6E984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22FA-421E-4FA0-BBDE-AE379348C7F1}" type="slidenum">
              <a:rPr lang="cs-CZ" smtClean="0"/>
              <a:t>11</a:t>
            </a:fld>
            <a:endParaRPr lang="cs-CZ" dirty="0"/>
          </a:p>
        </p:txBody>
      </p:sp>
      <p:pic>
        <p:nvPicPr>
          <p:cNvPr id="8" name="Obrázek 7" descr="Obsah obrázku umění, kruh&#10;&#10;Obsah generovaný pomocí AI může být nesprávný.">
            <a:extLst>
              <a:ext uri="{FF2B5EF4-FFF2-40B4-BE49-F238E27FC236}">
                <a16:creationId xmlns:a16="http://schemas.microsoft.com/office/drawing/2014/main" id="{D05DD181-2EE8-247E-CFBD-4CAFDFE3A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2042" y="2477397"/>
            <a:ext cx="9277350" cy="95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57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84EDC-966A-F9F5-8695-4FBC6FCD3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DB6875-2AB6-0CB6-B557-3D52729BE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809" y="325810"/>
            <a:ext cx="18869964" cy="2124075"/>
          </a:xfrm>
        </p:spPr>
        <p:txBody>
          <a:bodyPr/>
          <a:lstStyle/>
          <a:p>
            <a:r>
              <a:rPr lang="cs-CZ" dirty="0"/>
              <a:t>Výrobní proces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D4717-A796-B896-566A-490847A85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4809" y="2449885"/>
            <a:ext cx="17605375" cy="10255462"/>
          </a:xfrm>
        </p:spPr>
        <p:txBody>
          <a:bodyPr>
            <a:normAutofit lnSpcReduction="10000"/>
          </a:bodyPr>
          <a:lstStyle/>
          <a:p>
            <a:pPr marL="266700" indent="-266700"/>
            <a:r>
              <a:rPr lang="cs-CZ" sz="3200" b="1" dirty="0">
                <a:solidFill>
                  <a:schemeClr val="accent1"/>
                </a:solidFill>
              </a:rPr>
              <a:t>Integrovaný výrobní řetězec</a:t>
            </a:r>
            <a:endParaRPr lang="cs-CZ" sz="3200" dirty="0">
              <a:solidFill>
                <a:schemeClr val="accent1"/>
              </a:solidFill>
            </a:endParaRPr>
          </a:p>
          <a:p>
            <a:pPr marL="266700" lvl="0" indent="-266700"/>
            <a:r>
              <a:rPr lang="cs-CZ" dirty="0">
                <a:solidFill>
                  <a:schemeClr val="accent1"/>
                </a:solidFill>
              </a:rPr>
              <a:t>Ozařování terče (reaktor / cyklotron)</a:t>
            </a:r>
          </a:p>
          <a:p>
            <a:pPr marL="266700" lvl="0" indent="-266700"/>
            <a:r>
              <a:rPr lang="cs-CZ" dirty="0">
                <a:solidFill>
                  <a:schemeClr val="accent1"/>
                </a:solidFill>
              </a:rPr>
              <a:t>Radiochemická separace radionuklidu</a:t>
            </a:r>
          </a:p>
          <a:p>
            <a:pPr marL="266700" lvl="0" indent="-266700"/>
            <a:r>
              <a:rPr lang="cs-CZ" dirty="0">
                <a:solidFill>
                  <a:schemeClr val="accent1"/>
                </a:solidFill>
              </a:rPr>
              <a:t>Syntéza radiofarmaka</a:t>
            </a:r>
          </a:p>
          <a:p>
            <a:pPr marL="266700" lvl="0" indent="-266700"/>
            <a:r>
              <a:rPr lang="cs-CZ" dirty="0">
                <a:solidFill>
                  <a:schemeClr val="accent1"/>
                </a:solidFill>
              </a:rPr>
              <a:t>GMP výroba a aseptické plnění</a:t>
            </a:r>
          </a:p>
          <a:p>
            <a:pPr marL="266700" lvl="0" indent="-266700"/>
            <a:r>
              <a:rPr lang="cs-CZ" dirty="0">
                <a:solidFill>
                  <a:schemeClr val="accent1"/>
                </a:solidFill>
              </a:rPr>
              <a:t>Distribuce na klinická pracoviště</a:t>
            </a:r>
          </a:p>
          <a:p>
            <a:pPr marL="266700" indent="-266700"/>
            <a:r>
              <a:rPr lang="cs-CZ" dirty="0">
                <a:solidFill>
                  <a:schemeClr val="accent1"/>
                </a:solidFill>
              </a:rPr>
              <a:t>Moderní trend je </a:t>
            </a:r>
            <a:r>
              <a:rPr lang="cs-CZ" b="1" dirty="0">
                <a:solidFill>
                  <a:schemeClr val="accent1"/>
                </a:solidFill>
              </a:rPr>
              <a:t>integrace všeho do jednoho centra</a:t>
            </a:r>
            <a:r>
              <a:rPr lang="cs-CZ" dirty="0">
                <a:solidFill>
                  <a:schemeClr val="accent1"/>
                </a:solidFill>
              </a:rPr>
              <a:t> – výroba + klinika + výzkum.</a:t>
            </a:r>
          </a:p>
          <a:p>
            <a:endParaRPr lang="cs-CZ" dirty="0">
              <a:solidFill>
                <a:schemeClr val="accent1"/>
              </a:solidFill>
            </a:endParaRPr>
          </a:p>
          <a:p>
            <a:pPr marL="266700" indent="-266700">
              <a:lnSpc>
                <a:spcPct val="110000"/>
              </a:lnSpc>
            </a:pPr>
            <a:r>
              <a:rPr lang="cs-CZ" sz="3200" b="1" dirty="0">
                <a:solidFill>
                  <a:schemeClr val="accent1"/>
                </a:solidFill>
              </a:rPr>
              <a:t>QC jako kritický prvek</a:t>
            </a:r>
          </a:p>
          <a:p>
            <a:pPr lvl="2"/>
            <a:r>
              <a:rPr lang="cs-CZ" b="1" dirty="0">
                <a:solidFill>
                  <a:schemeClr val="accent1"/>
                </a:solidFill>
              </a:rPr>
              <a:t>Každá šarže = uvolnění QP</a:t>
            </a:r>
            <a:endParaRPr lang="cs-CZ" dirty="0">
              <a:solidFill>
                <a:schemeClr val="accent1"/>
              </a:solidFill>
            </a:endParaRPr>
          </a:p>
          <a:p>
            <a:pPr lvl="2"/>
            <a:r>
              <a:rPr lang="cs-CZ" b="1" dirty="0">
                <a:solidFill>
                  <a:schemeClr val="accent1"/>
                </a:solidFill>
              </a:rPr>
              <a:t>Realita:</a:t>
            </a:r>
            <a:endParaRPr lang="cs-CZ" dirty="0">
              <a:solidFill>
                <a:schemeClr val="accent1"/>
              </a:solidFill>
            </a:endParaRPr>
          </a:p>
          <a:p>
            <a:pPr lvl="4"/>
            <a:r>
              <a:rPr lang="cs-CZ" dirty="0">
                <a:solidFill>
                  <a:schemeClr val="accent1"/>
                </a:solidFill>
              </a:rPr>
              <a:t>QC často limituje kapacitu výroby</a:t>
            </a:r>
          </a:p>
          <a:p>
            <a:endParaRPr lang="cs-CZ" dirty="0">
              <a:solidFill>
                <a:schemeClr val="accent1"/>
              </a:solidFill>
            </a:endParaRPr>
          </a:p>
          <a:p>
            <a:pPr marL="266700" indent="-266700">
              <a:lnSpc>
                <a:spcPct val="120000"/>
              </a:lnSpc>
            </a:pPr>
            <a:r>
              <a:rPr lang="cs-CZ" sz="3200" b="1" dirty="0">
                <a:solidFill>
                  <a:schemeClr val="accent1"/>
                </a:solidFill>
              </a:rPr>
              <a:t>Kritický faktor: čas</a:t>
            </a:r>
          </a:p>
          <a:p>
            <a:pPr lvl="2"/>
            <a:r>
              <a:rPr lang="cs-CZ" b="1" dirty="0">
                <a:solidFill>
                  <a:schemeClr val="accent1"/>
                </a:solidFill>
              </a:rPr>
              <a:t>Poločas rozpadu</a:t>
            </a:r>
            <a:endParaRPr lang="cs-CZ" dirty="0">
              <a:solidFill>
                <a:schemeClr val="accent1"/>
              </a:solidFill>
            </a:endParaRPr>
          </a:p>
          <a:p>
            <a:pPr lvl="4"/>
            <a:r>
              <a:rPr lang="cs-CZ" dirty="0">
                <a:solidFill>
                  <a:schemeClr val="accent1"/>
                </a:solidFill>
              </a:rPr>
              <a:t>F‑18: ~110 min</a:t>
            </a:r>
          </a:p>
          <a:p>
            <a:pPr lvl="4"/>
            <a:r>
              <a:rPr lang="cs-CZ" dirty="0">
                <a:solidFill>
                  <a:schemeClr val="accent1"/>
                </a:solidFill>
              </a:rPr>
              <a:t>C‑11: ~20 min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Produkt se „rozpadá už při výrobě“ → proto musí být: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výroba rychlá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logistika přesná</a:t>
            </a:r>
          </a:p>
          <a:p>
            <a:endParaRPr lang="cs-CZ" dirty="0">
              <a:solidFill>
                <a:schemeClr val="accent1"/>
              </a:solidFill>
            </a:endParaRPr>
          </a:p>
          <a:p>
            <a:endParaRPr lang="cs-CZ" dirty="0">
              <a:solidFill>
                <a:schemeClr val="accent1"/>
              </a:solidFill>
            </a:endParaRPr>
          </a:p>
          <a:p>
            <a:pPr marL="292100" lvl="1" indent="0">
              <a:buNone/>
            </a:pP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91C29-1404-36CA-5DC2-99864A83F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22FA-421E-4FA0-BBDE-AE379348C7F1}" type="slidenum">
              <a:rPr lang="cs-CZ" smtClean="0"/>
              <a:t>12</a:t>
            </a:fld>
            <a:endParaRPr lang="cs-CZ" dirty="0"/>
          </a:p>
        </p:txBody>
      </p:sp>
      <p:pic>
        <p:nvPicPr>
          <p:cNvPr id="3" name="Obrázek 2" descr="Obsah obrázku skica, umění, kresba, obraz&#10;&#10;Obsah generovaný pomocí AI může být nesprávný.">
            <a:extLst>
              <a:ext uri="{FF2B5EF4-FFF2-40B4-BE49-F238E27FC236}">
                <a16:creationId xmlns:a16="http://schemas.microsoft.com/office/drawing/2014/main" id="{744D49DA-C784-CA90-1788-EF633D3860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61552" y="7615358"/>
            <a:ext cx="4631348" cy="4585035"/>
          </a:xfrm>
          <a:prstGeom prst="rect">
            <a:avLst/>
          </a:prstGeom>
        </p:spPr>
      </p:pic>
      <p:pic>
        <p:nvPicPr>
          <p:cNvPr id="8" name="Obrázek 7" descr="Obsah obrázku skica, obraz, Domácí spotřebič, zeď">
            <a:extLst>
              <a:ext uri="{FF2B5EF4-FFF2-40B4-BE49-F238E27FC236}">
                <a16:creationId xmlns:a16="http://schemas.microsoft.com/office/drawing/2014/main" id="{AE0C7F5A-6F5A-3CD2-BED8-20C3F85867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61552" y="1861108"/>
            <a:ext cx="4631348" cy="458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582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6360616" y="12304710"/>
            <a:ext cx="11210089" cy="0"/>
          </a:xfrm>
          <a:prstGeom prst="line">
            <a:avLst/>
          </a:prstGeom>
          <a:noFill/>
          <a:ln w="25400">
            <a:solidFill>
              <a:schemeClr val="bg2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lIns="108000" tIns="21600" rIns="108000" bIns="21600" anchor="ctr"/>
          <a:lstStyle/>
          <a:p>
            <a:endParaRPr lang="cs-CZ" sz="4800"/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V="1">
            <a:off x="6360616" y="2640013"/>
            <a:ext cx="0" cy="9664697"/>
          </a:xfrm>
          <a:prstGeom prst="line">
            <a:avLst/>
          </a:prstGeom>
          <a:noFill/>
          <a:ln w="25400">
            <a:solidFill>
              <a:schemeClr val="bg2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lIns="108000" tIns="21600" rIns="108000" bIns="21600" anchor="ctr"/>
          <a:lstStyle/>
          <a:p>
            <a:endParaRPr lang="cs-CZ" sz="4800"/>
          </a:p>
        </p:txBody>
      </p:sp>
      <p:sp>
        <p:nvSpPr>
          <p:cNvPr id="70662" name="Line 6"/>
          <p:cNvSpPr>
            <a:spLocks noChangeShapeType="1"/>
          </p:cNvSpPr>
          <p:nvPr/>
        </p:nvSpPr>
        <p:spPr bwMode="auto">
          <a:xfrm flipH="1" flipV="1">
            <a:off x="7893408" y="2640010"/>
            <a:ext cx="0" cy="96647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108000" tIns="21600" rIns="108000" bIns="21600" anchor="ctr"/>
          <a:lstStyle/>
          <a:p>
            <a:endParaRPr lang="cs-CZ" sz="4800"/>
          </a:p>
        </p:txBody>
      </p:sp>
      <p:sp>
        <p:nvSpPr>
          <p:cNvPr id="70663" name="Line 7"/>
          <p:cNvSpPr>
            <a:spLocks noChangeShapeType="1"/>
          </p:cNvSpPr>
          <p:nvPr/>
        </p:nvSpPr>
        <p:spPr bwMode="auto">
          <a:xfrm flipH="1" flipV="1">
            <a:off x="10302500" y="2640010"/>
            <a:ext cx="0" cy="96647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108000" tIns="21600" rIns="108000" bIns="21600" anchor="ctr"/>
          <a:lstStyle/>
          <a:p>
            <a:endParaRPr lang="cs-CZ" sz="4800"/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 flipH="1" flipV="1">
            <a:off x="12767276" y="2640010"/>
            <a:ext cx="0" cy="96647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108000" tIns="21600" rIns="108000" bIns="21600" anchor="ctr"/>
          <a:lstStyle/>
          <a:p>
            <a:endParaRPr lang="cs-CZ" sz="4800"/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 flipV="1">
            <a:off x="15106030" y="2640010"/>
            <a:ext cx="0" cy="96647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108000" tIns="21600" rIns="108000" bIns="21600" anchor="ctr"/>
          <a:lstStyle/>
          <a:p>
            <a:endParaRPr lang="cs-CZ" sz="4800"/>
          </a:p>
        </p:txBody>
      </p:sp>
      <p:sp>
        <p:nvSpPr>
          <p:cNvPr id="70666" name="Line 10"/>
          <p:cNvSpPr>
            <a:spLocks noChangeShapeType="1"/>
          </p:cNvSpPr>
          <p:nvPr/>
        </p:nvSpPr>
        <p:spPr bwMode="auto">
          <a:xfrm flipV="1">
            <a:off x="17570808" y="2640010"/>
            <a:ext cx="0" cy="96647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108000" tIns="21600" rIns="108000" bIns="21600" anchor="ctr"/>
          <a:lstStyle/>
          <a:p>
            <a:endParaRPr lang="cs-CZ" sz="4800"/>
          </a:p>
        </p:txBody>
      </p:sp>
      <p:sp>
        <p:nvSpPr>
          <p:cNvPr id="70667" name="Rectangle 11"/>
          <p:cNvSpPr>
            <a:spLocks noChangeArrowheads="1"/>
          </p:cNvSpPr>
          <p:nvPr/>
        </p:nvSpPr>
        <p:spPr bwMode="auto">
          <a:xfrm>
            <a:off x="3325736" y="5773739"/>
            <a:ext cx="2665604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eaLnBrk="0" hangingPunct="0"/>
            <a:r>
              <a:rPr lang="cs-CZ" sz="4000" b="1" dirty="0">
                <a:solidFill>
                  <a:srgbClr val="0053A0"/>
                </a:solidFill>
              </a:rPr>
              <a:t>ozařování</a:t>
            </a:r>
          </a:p>
        </p:txBody>
      </p:sp>
      <p:sp>
        <p:nvSpPr>
          <p:cNvPr id="70668" name="Rectangle 12"/>
          <p:cNvSpPr>
            <a:spLocks noChangeArrowheads="1"/>
          </p:cNvSpPr>
          <p:nvPr/>
        </p:nvSpPr>
        <p:spPr bwMode="auto">
          <a:xfrm>
            <a:off x="3325736" y="6842444"/>
            <a:ext cx="2464776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eaLnBrk="0" hangingPunct="0"/>
            <a:r>
              <a:rPr lang="cs-CZ" sz="4000" b="1" dirty="0">
                <a:solidFill>
                  <a:srgbClr val="0053A0"/>
                </a:solidFill>
              </a:rPr>
              <a:t>výroba</a:t>
            </a:r>
          </a:p>
        </p:txBody>
      </p:sp>
      <p:sp>
        <p:nvSpPr>
          <p:cNvPr id="70669" name="Rectangle 13"/>
          <p:cNvSpPr>
            <a:spLocks noChangeArrowheads="1"/>
          </p:cNvSpPr>
          <p:nvPr/>
        </p:nvSpPr>
        <p:spPr bwMode="auto">
          <a:xfrm>
            <a:off x="3325736" y="7914325"/>
            <a:ext cx="2464776" cy="78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eaLnBrk="0" hangingPunct="0"/>
            <a:r>
              <a:rPr lang="cs-CZ" sz="4000" b="1" dirty="0">
                <a:solidFill>
                  <a:srgbClr val="0053A0"/>
                </a:solidFill>
              </a:rPr>
              <a:t>analýza</a:t>
            </a:r>
          </a:p>
        </p:txBody>
      </p:sp>
      <p:sp>
        <p:nvSpPr>
          <p:cNvPr id="70670" name="Rectangle 14"/>
          <p:cNvSpPr>
            <a:spLocks noChangeArrowheads="1"/>
          </p:cNvSpPr>
          <p:nvPr/>
        </p:nvSpPr>
        <p:spPr bwMode="auto">
          <a:xfrm>
            <a:off x="3325736" y="8986204"/>
            <a:ext cx="2464776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eaLnBrk="0" hangingPunct="0"/>
            <a:r>
              <a:rPr lang="cs-CZ" sz="4000" b="1">
                <a:solidFill>
                  <a:srgbClr val="0053A0"/>
                </a:solidFill>
              </a:rPr>
              <a:t>transport</a:t>
            </a:r>
          </a:p>
        </p:txBody>
      </p:sp>
      <p:sp>
        <p:nvSpPr>
          <p:cNvPr id="70671" name="Rectangle 15"/>
          <p:cNvSpPr>
            <a:spLocks noChangeArrowheads="1"/>
          </p:cNvSpPr>
          <p:nvPr/>
        </p:nvSpPr>
        <p:spPr bwMode="auto">
          <a:xfrm>
            <a:off x="3325736" y="10058085"/>
            <a:ext cx="2464776" cy="78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eaLnBrk="0" hangingPunct="0"/>
            <a:r>
              <a:rPr lang="cs-CZ" sz="4000" b="1" dirty="0">
                <a:solidFill>
                  <a:srgbClr val="0053A0"/>
                </a:solidFill>
              </a:rPr>
              <a:t>příprava</a:t>
            </a:r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6360616" y="5513386"/>
            <a:ext cx="11210194" cy="0"/>
          </a:xfrm>
          <a:prstGeom prst="line">
            <a:avLst/>
          </a:prstGeom>
          <a:noFill/>
          <a:ln w="25400">
            <a:solidFill>
              <a:schemeClr val="bg2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lIns="108000" tIns="21600" rIns="108000" bIns="21600" anchor="ctr"/>
          <a:lstStyle/>
          <a:p>
            <a:endParaRPr lang="cs-CZ" sz="4800"/>
          </a:p>
        </p:txBody>
      </p:sp>
      <p:sp>
        <p:nvSpPr>
          <p:cNvPr id="70673" name="Rectangle 17"/>
          <p:cNvSpPr>
            <a:spLocks noChangeArrowheads="1"/>
          </p:cNvSpPr>
          <p:nvPr/>
        </p:nvSpPr>
        <p:spPr bwMode="auto">
          <a:xfrm>
            <a:off x="3325736" y="11129963"/>
            <a:ext cx="2464776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eaLnBrk="0" hangingPunct="0"/>
            <a:r>
              <a:rPr lang="cs-CZ" sz="4000" b="1" dirty="0">
                <a:solidFill>
                  <a:srgbClr val="0053A0"/>
                </a:solidFill>
              </a:rPr>
              <a:t>aplikace</a:t>
            </a:r>
          </a:p>
        </p:txBody>
      </p:sp>
      <p:sp>
        <p:nvSpPr>
          <p:cNvPr id="70674" name="Line 18"/>
          <p:cNvSpPr>
            <a:spLocks noChangeShapeType="1"/>
          </p:cNvSpPr>
          <p:nvPr/>
        </p:nvSpPr>
        <p:spPr bwMode="auto">
          <a:xfrm flipV="1">
            <a:off x="6360616" y="2900363"/>
            <a:ext cx="1477108" cy="261302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glow rad="101600">
              <a:schemeClr val="accent2">
                <a:lumMod val="40000"/>
                <a:lumOff val="60000"/>
                <a:alpha val="60000"/>
              </a:schemeClr>
            </a:glow>
          </a:effectLst>
        </p:spPr>
        <p:txBody>
          <a:bodyPr wrap="none" lIns="108000" tIns="21600" rIns="108000" bIns="21600" anchor="ctr"/>
          <a:lstStyle/>
          <a:p>
            <a:endParaRPr lang="cs-CZ" sz="4800"/>
          </a:p>
        </p:txBody>
      </p:sp>
      <p:sp>
        <p:nvSpPr>
          <p:cNvPr id="70675" name="Rectangle 19"/>
          <p:cNvSpPr>
            <a:spLocks noChangeArrowheads="1"/>
          </p:cNvSpPr>
          <p:nvPr/>
        </p:nvSpPr>
        <p:spPr bwMode="auto">
          <a:xfrm>
            <a:off x="3325736" y="3814763"/>
            <a:ext cx="2785764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eaLnBrk="0" hangingPunct="0"/>
            <a:r>
              <a:rPr lang="cs-CZ" sz="4000" b="1" dirty="0">
                <a:solidFill>
                  <a:srgbClr val="009CC4"/>
                </a:solidFill>
              </a:rPr>
              <a:t>AKTIVITA</a:t>
            </a:r>
          </a:p>
        </p:txBody>
      </p:sp>
      <p:sp>
        <p:nvSpPr>
          <p:cNvPr id="70676" name="Rectangle 20"/>
          <p:cNvSpPr>
            <a:spLocks noChangeArrowheads="1"/>
          </p:cNvSpPr>
          <p:nvPr/>
        </p:nvSpPr>
        <p:spPr bwMode="auto">
          <a:xfrm>
            <a:off x="7345355" y="12434889"/>
            <a:ext cx="98767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algn="ctr" eaLnBrk="0" hangingPunct="0"/>
            <a:r>
              <a:rPr lang="cs-CZ" sz="3200" b="1">
                <a:solidFill>
                  <a:srgbClr val="003399"/>
                </a:solidFill>
              </a:rPr>
              <a:t>0 h</a:t>
            </a:r>
          </a:p>
        </p:txBody>
      </p:sp>
      <p:sp>
        <p:nvSpPr>
          <p:cNvPr id="70677" name="Rectangle 21"/>
          <p:cNvSpPr>
            <a:spLocks noChangeArrowheads="1"/>
          </p:cNvSpPr>
          <p:nvPr/>
        </p:nvSpPr>
        <p:spPr bwMode="auto">
          <a:xfrm>
            <a:off x="9810133" y="12434889"/>
            <a:ext cx="98473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algn="ctr" eaLnBrk="0" hangingPunct="0"/>
            <a:r>
              <a:rPr lang="cs-CZ" sz="3200" b="1">
                <a:solidFill>
                  <a:srgbClr val="003399"/>
                </a:solidFill>
              </a:rPr>
              <a:t>2 h</a:t>
            </a:r>
          </a:p>
        </p:txBody>
      </p:sp>
      <p:sp>
        <p:nvSpPr>
          <p:cNvPr id="70678" name="Rectangle 22"/>
          <p:cNvSpPr>
            <a:spLocks noChangeArrowheads="1"/>
          </p:cNvSpPr>
          <p:nvPr/>
        </p:nvSpPr>
        <p:spPr bwMode="auto">
          <a:xfrm>
            <a:off x="12271979" y="12434889"/>
            <a:ext cx="98473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algn="ctr" eaLnBrk="0" hangingPunct="0"/>
            <a:r>
              <a:rPr lang="cs-CZ" sz="3200" b="1">
                <a:solidFill>
                  <a:srgbClr val="003399"/>
                </a:solidFill>
              </a:rPr>
              <a:t>4 h</a:t>
            </a:r>
          </a:p>
        </p:txBody>
      </p:sp>
      <p:sp>
        <p:nvSpPr>
          <p:cNvPr id="70679" name="Rectangle 23"/>
          <p:cNvSpPr>
            <a:spLocks noChangeArrowheads="1"/>
          </p:cNvSpPr>
          <p:nvPr/>
        </p:nvSpPr>
        <p:spPr bwMode="auto">
          <a:xfrm>
            <a:off x="14613663" y="12434889"/>
            <a:ext cx="98473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algn="ctr" eaLnBrk="0" hangingPunct="0"/>
            <a:r>
              <a:rPr lang="cs-CZ" sz="3200" b="1">
                <a:solidFill>
                  <a:srgbClr val="003399"/>
                </a:solidFill>
              </a:rPr>
              <a:t>6 h</a:t>
            </a:r>
          </a:p>
        </p:txBody>
      </p:sp>
      <p:sp>
        <p:nvSpPr>
          <p:cNvPr id="70680" name="Rectangle 24"/>
          <p:cNvSpPr>
            <a:spLocks noChangeArrowheads="1"/>
          </p:cNvSpPr>
          <p:nvPr/>
        </p:nvSpPr>
        <p:spPr bwMode="auto">
          <a:xfrm>
            <a:off x="17075509" y="12434889"/>
            <a:ext cx="98767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algn="ctr" eaLnBrk="0" hangingPunct="0"/>
            <a:r>
              <a:rPr lang="cs-CZ" sz="3200" b="1">
                <a:solidFill>
                  <a:srgbClr val="003399"/>
                </a:solidFill>
              </a:rPr>
              <a:t>8 h</a:t>
            </a:r>
          </a:p>
        </p:txBody>
      </p:sp>
      <p:pic>
        <p:nvPicPr>
          <p:cNvPr id="70681" name="Picture 4" descr="Obdelnik_azurovy"/>
          <p:cNvPicPr preferRelativeResize="0"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3368" y="5726110"/>
            <a:ext cx="148004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7386978" y="2010494"/>
            <a:ext cx="10922386" cy="9983069"/>
            <a:chOff x="2001" y="728"/>
            <a:chExt cx="4022" cy="3467"/>
          </a:xfrm>
        </p:grpSpPr>
        <p:sp>
          <p:nvSpPr>
            <p:cNvPr id="70683" name="Freeform 27"/>
            <p:cNvSpPr>
              <a:spLocks/>
            </p:cNvSpPr>
            <p:nvPr/>
          </p:nvSpPr>
          <p:spPr bwMode="auto">
            <a:xfrm>
              <a:off x="2167" y="1038"/>
              <a:ext cx="3584" cy="8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8" y="454"/>
                </a:cxn>
                <a:cxn ang="0">
                  <a:pos x="1815" y="681"/>
                </a:cxn>
                <a:cxn ang="0">
                  <a:pos x="2677" y="771"/>
                </a:cxn>
                <a:cxn ang="0">
                  <a:pos x="3584" y="817"/>
                </a:cxn>
              </a:cxnLst>
              <a:rect l="0" t="0" r="r" b="b"/>
              <a:pathLst>
                <a:path w="3584" h="817">
                  <a:moveTo>
                    <a:pt x="0" y="0"/>
                  </a:moveTo>
                  <a:cubicBezTo>
                    <a:pt x="302" y="170"/>
                    <a:pt x="605" y="341"/>
                    <a:pt x="908" y="454"/>
                  </a:cubicBezTo>
                  <a:cubicBezTo>
                    <a:pt x="1211" y="567"/>
                    <a:pt x="1520" y="628"/>
                    <a:pt x="1815" y="681"/>
                  </a:cubicBezTo>
                  <a:cubicBezTo>
                    <a:pt x="2110" y="734"/>
                    <a:pt x="2382" y="748"/>
                    <a:pt x="2677" y="771"/>
                  </a:cubicBezTo>
                  <a:cubicBezTo>
                    <a:pt x="2972" y="794"/>
                    <a:pt x="3278" y="805"/>
                    <a:pt x="3584" y="817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glow rad="101600">
                <a:schemeClr val="accent2">
                  <a:lumMod val="40000"/>
                  <a:lumOff val="60000"/>
                  <a:alpha val="60000"/>
                </a:schemeClr>
              </a:glow>
            </a:effectLst>
          </p:spPr>
          <p:txBody>
            <a:bodyPr wrap="none" lIns="108000" tIns="21600" rIns="108000" bIns="21600" anchor="ctr"/>
            <a:lstStyle/>
            <a:p>
              <a:endParaRPr lang="cs-CZ" sz="4800" dirty="0"/>
            </a:p>
          </p:txBody>
        </p:sp>
        <p:sp>
          <p:nvSpPr>
            <p:cNvPr id="70684" name="Rectangle 28"/>
            <p:cNvSpPr>
              <a:spLocks noChangeArrowheads="1"/>
            </p:cNvSpPr>
            <p:nvPr/>
          </p:nvSpPr>
          <p:spPr bwMode="auto">
            <a:xfrm>
              <a:off x="2001" y="728"/>
              <a:ext cx="530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9198" tIns="83988" rIns="99198" bIns="83988" anchor="ctr"/>
            <a:lstStyle/>
            <a:p>
              <a:pPr algn="ctr" eaLnBrk="0" hangingPunct="0"/>
              <a:r>
                <a:rPr lang="cs-CZ" sz="3200" b="1" dirty="0">
                  <a:solidFill>
                    <a:srgbClr val="003399"/>
                  </a:solidFill>
                </a:rPr>
                <a:t>100 %</a:t>
              </a:r>
            </a:p>
          </p:txBody>
        </p:sp>
        <p:sp>
          <p:nvSpPr>
            <p:cNvPr id="70685" name="Rectangle 29"/>
            <p:cNvSpPr>
              <a:spLocks noChangeArrowheads="1"/>
            </p:cNvSpPr>
            <p:nvPr/>
          </p:nvSpPr>
          <p:spPr bwMode="auto">
            <a:xfrm>
              <a:off x="2848" y="1174"/>
              <a:ext cx="453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9198" tIns="83988" rIns="99198" bIns="83988" anchor="ctr"/>
            <a:lstStyle/>
            <a:p>
              <a:pPr algn="ctr" eaLnBrk="0" hangingPunct="0"/>
              <a:r>
                <a:rPr lang="cs-CZ" sz="3200" b="1">
                  <a:solidFill>
                    <a:srgbClr val="003399"/>
                  </a:solidFill>
                </a:rPr>
                <a:t>50 %</a:t>
              </a:r>
            </a:p>
          </p:txBody>
        </p:sp>
        <p:sp>
          <p:nvSpPr>
            <p:cNvPr id="70686" name="Rectangle 30"/>
            <p:cNvSpPr>
              <a:spLocks noChangeArrowheads="1"/>
            </p:cNvSpPr>
            <p:nvPr/>
          </p:nvSpPr>
          <p:spPr bwMode="auto">
            <a:xfrm>
              <a:off x="3755" y="1446"/>
              <a:ext cx="453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9198" tIns="83988" rIns="99198" bIns="83988" anchor="ctr"/>
            <a:lstStyle/>
            <a:p>
              <a:pPr algn="ctr" eaLnBrk="0" hangingPunct="0"/>
              <a:r>
                <a:rPr lang="cs-CZ" sz="3200" b="1">
                  <a:solidFill>
                    <a:srgbClr val="003399"/>
                  </a:solidFill>
                </a:rPr>
                <a:t>25 %</a:t>
              </a:r>
            </a:p>
          </p:txBody>
        </p:sp>
        <p:sp>
          <p:nvSpPr>
            <p:cNvPr id="70687" name="Rectangle 31"/>
            <p:cNvSpPr>
              <a:spLocks noChangeArrowheads="1"/>
            </p:cNvSpPr>
            <p:nvPr/>
          </p:nvSpPr>
          <p:spPr bwMode="auto">
            <a:xfrm>
              <a:off x="4662" y="1537"/>
              <a:ext cx="499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9198" tIns="83988" rIns="99198" bIns="83988" anchor="ctr"/>
            <a:lstStyle/>
            <a:p>
              <a:pPr algn="ctr" eaLnBrk="0" hangingPunct="0"/>
              <a:r>
                <a:rPr lang="cs-CZ" sz="3200" b="1">
                  <a:solidFill>
                    <a:srgbClr val="003399"/>
                  </a:solidFill>
                </a:rPr>
                <a:t>13 %</a:t>
              </a:r>
            </a:p>
          </p:txBody>
        </p:sp>
        <p:sp>
          <p:nvSpPr>
            <p:cNvPr id="70688" name="Rectangle 32"/>
            <p:cNvSpPr>
              <a:spLocks noChangeArrowheads="1"/>
            </p:cNvSpPr>
            <p:nvPr/>
          </p:nvSpPr>
          <p:spPr bwMode="auto">
            <a:xfrm>
              <a:off x="5524" y="1582"/>
              <a:ext cx="499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9198" tIns="83988" rIns="99198" bIns="83988" anchor="ctr"/>
            <a:lstStyle/>
            <a:p>
              <a:pPr algn="ctr" eaLnBrk="0" hangingPunct="0"/>
              <a:r>
                <a:rPr lang="cs-CZ" sz="3200" b="1">
                  <a:solidFill>
                    <a:srgbClr val="003399"/>
                  </a:solidFill>
                </a:rPr>
                <a:t>6 %</a:t>
              </a:r>
            </a:p>
          </p:txBody>
        </p:sp>
        <p:pic>
          <p:nvPicPr>
            <p:cNvPr id="70689" name="Picture 4" descr="Obdelnik_azurovy"/>
            <p:cNvPicPr preferRelativeResize="0"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8" y="2382"/>
              <a:ext cx="272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90" name="Picture 4" descr="Obdelnik_azurovy"/>
            <p:cNvPicPr preferRelativeResize="0"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0" y="2744"/>
              <a:ext cx="499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91" name="Picture 4" descr="Obdelnik_azurovy"/>
            <p:cNvPicPr preferRelativeResize="0"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0" y="3153"/>
              <a:ext cx="952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92" name="Picture 4" descr="Obdelnik_azurovy"/>
            <p:cNvPicPr preferRelativeResize="0"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2" y="3561"/>
              <a:ext cx="499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93" name="Picture 4" descr="Obdelnik_azurovy"/>
            <p:cNvPicPr preferRelativeResize="0"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7" y="3878"/>
              <a:ext cx="317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293495" y="232181"/>
            <a:ext cx="6806593" cy="1981200"/>
          </a:xfrm>
          <a:noFill/>
          <a:ln w="19050">
            <a:noFill/>
            <a:miter lim="800000"/>
            <a:headEnd/>
            <a:tailEnd/>
          </a:ln>
        </p:spPr>
        <p:txBody>
          <a:bodyPr vert="horz" wrap="square" lIns="108000" tIns="91440" rIns="10800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cs-CZ" dirty="0"/>
              <a:t>Závod s časem</a:t>
            </a: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CF2727FA-D77D-E658-398B-23F3E4D14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5736" y="12408504"/>
            <a:ext cx="2785764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198" tIns="83988" rIns="99198" bIns="83988" anchor="ctr"/>
          <a:lstStyle/>
          <a:p>
            <a:pPr eaLnBrk="0" hangingPunct="0"/>
            <a:r>
              <a:rPr lang="cs-CZ" sz="4000" b="1" dirty="0">
                <a:solidFill>
                  <a:srgbClr val="009CC4"/>
                </a:solidFill>
              </a:rPr>
              <a:t>ČAS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E0467BCF-AEF6-3400-03F6-8A42BB2C9A3C}"/>
              </a:ext>
            </a:extLst>
          </p:cNvPr>
          <p:cNvSpPr/>
          <p:nvPr/>
        </p:nvSpPr>
        <p:spPr>
          <a:xfrm>
            <a:off x="7616069" y="2729088"/>
            <a:ext cx="554677" cy="554677"/>
          </a:xfrm>
          <a:prstGeom prst="flowChartConnector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1F7F32B5-CD38-5778-0A2F-978D9D747CAA}"/>
              </a:ext>
            </a:extLst>
          </p:cNvPr>
          <p:cNvSpPr/>
          <p:nvPr/>
        </p:nvSpPr>
        <p:spPr>
          <a:xfrm>
            <a:off x="10112666" y="4064278"/>
            <a:ext cx="378724" cy="378724"/>
          </a:xfrm>
          <a:prstGeom prst="flowChartConnector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7AC5C682-501B-F9D3-151F-0FB8EB1D91C3}"/>
              </a:ext>
            </a:extLst>
          </p:cNvPr>
          <p:cNvSpPr/>
          <p:nvPr/>
        </p:nvSpPr>
        <p:spPr>
          <a:xfrm>
            <a:off x="12641253" y="4749943"/>
            <a:ext cx="255640" cy="255640"/>
          </a:xfrm>
          <a:prstGeom prst="flowChartConnector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FC705C10-E157-7915-1D41-21EF390D5E45}"/>
              </a:ext>
            </a:extLst>
          </p:cNvPr>
          <p:cNvSpPr/>
          <p:nvPr/>
        </p:nvSpPr>
        <p:spPr>
          <a:xfrm>
            <a:off x="15017793" y="5029859"/>
            <a:ext cx="192658" cy="192658"/>
          </a:xfrm>
          <a:prstGeom prst="flowChartConnector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9810D07B-0F94-94CB-EB67-53E7AB6C7176}"/>
              </a:ext>
            </a:extLst>
          </p:cNvPr>
          <p:cNvSpPr/>
          <p:nvPr/>
        </p:nvSpPr>
        <p:spPr>
          <a:xfrm>
            <a:off x="17510140" y="5198928"/>
            <a:ext cx="117208" cy="117208"/>
          </a:xfrm>
          <a:prstGeom prst="flowChartConnector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25620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0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0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7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nimBg="1"/>
      <p:bldP spid="70661" grpId="0" animBg="1"/>
      <p:bldP spid="70662" grpId="0" animBg="1"/>
      <p:bldP spid="70663" grpId="0" animBg="1"/>
      <p:bldP spid="70664" grpId="0" animBg="1"/>
      <p:bldP spid="70665" grpId="0" animBg="1"/>
      <p:bldP spid="70666" grpId="0" animBg="1"/>
      <p:bldP spid="70667" grpId="0"/>
      <p:bldP spid="70668" grpId="0"/>
      <p:bldP spid="70669" grpId="0"/>
      <p:bldP spid="70670" grpId="0"/>
      <p:bldP spid="70671" grpId="0"/>
      <p:bldP spid="70672" grpId="0" animBg="1"/>
      <p:bldP spid="70673" grpId="0"/>
      <p:bldP spid="70674" grpId="0" animBg="1"/>
      <p:bldP spid="70675" grpId="0"/>
      <p:bldP spid="70676" grpId="0"/>
      <p:bldP spid="70677" grpId="0"/>
      <p:bldP spid="70678" grpId="0"/>
      <p:bldP spid="70679" grpId="0"/>
      <p:bldP spid="70680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>
            <a:extLst>
              <a:ext uri="{FF2B5EF4-FFF2-40B4-BE49-F238E27FC236}">
                <a16:creationId xmlns:a16="http://schemas.microsoft.com/office/drawing/2014/main" id="{A57717C5-1591-8F51-F7A3-5E6FAF5F3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821413" y="802626"/>
            <a:ext cx="6716266" cy="92333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/>
              <a:t>Schéma výroby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9EFD4C-90A5-5CB6-2826-D1BEA9524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22FA-421E-4FA0-BBDE-AE379348C7F1}" type="slidenum">
              <a:rPr lang="cs-CZ" smtClean="0"/>
              <a:t>14</a:t>
            </a:fld>
            <a:endParaRPr lang="cs-CZ"/>
          </a:p>
        </p:txBody>
      </p:sp>
      <p:pic>
        <p:nvPicPr>
          <p:cNvPr id="10" name="Picture 1029">
            <a:extLst>
              <a:ext uri="{FF2B5EF4-FFF2-40B4-BE49-F238E27FC236}">
                <a16:creationId xmlns:a16="http://schemas.microsoft.com/office/drawing/2014/main" id="{0151207F-76F2-0A19-EE07-EBC71B31B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8605" y="8144540"/>
            <a:ext cx="5060226" cy="3795170"/>
          </a:xfrm>
          <a:prstGeom prst="roundRect">
            <a:avLst>
              <a:gd name="adj" fmla="val 4192"/>
            </a:avLst>
          </a:prstGeom>
          <a:noFill/>
        </p:spPr>
      </p:pic>
      <p:sp>
        <p:nvSpPr>
          <p:cNvPr id="11" name="Text Box 16">
            <a:extLst>
              <a:ext uri="{FF2B5EF4-FFF2-40B4-BE49-F238E27FC236}">
                <a16:creationId xmlns:a16="http://schemas.microsoft.com/office/drawing/2014/main" id="{E6E16F45-2ACA-5AE5-2A7C-02499450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13" y="6763213"/>
            <a:ext cx="42423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008126" fontAlgn="base">
              <a:spcBef>
                <a:spcPct val="50000"/>
              </a:spcBef>
              <a:spcAft>
                <a:spcPct val="0"/>
              </a:spcAft>
            </a:pPr>
            <a:r>
              <a:rPr lang="cs-CZ" b="1" dirty="0">
                <a:solidFill>
                  <a:srgbClr val="0054A4"/>
                </a:solidFill>
                <a:cs typeface="Arial" charset="0"/>
              </a:rPr>
              <a:t>Cyklotron – výroba izotopu</a:t>
            </a:r>
          </a:p>
        </p:txBody>
      </p:sp>
      <p:sp>
        <p:nvSpPr>
          <p:cNvPr id="12" name="AutoShape 19">
            <a:extLst>
              <a:ext uri="{FF2B5EF4-FFF2-40B4-BE49-F238E27FC236}">
                <a16:creationId xmlns:a16="http://schemas.microsoft.com/office/drawing/2014/main" id="{4460C284-5BD5-3D58-6A4B-EFEE63332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324" y="4385946"/>
            <a:ext cx="1400712" cy="745093"/>
          </a:xfrm>
          <a:prstGeom prst="rightArrow">
            <a:avLst>
              <a:gd name="adj1" fmla="val 50000"/>
              <a:gd name="adj2" fmla="val 37569"/>
            </a:avLst>
          </a:prstGeom>
          <a:solidFill>
            <a:srgbClr val="0054A4"/>
          </a:solidFill>
          <a:ln w="9525">
            <a:solidFill>
              <a:srgbClr val="0054A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008126"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985" kern="0">
              <a:solidFill>
                <a:srgbClr val="0054A4"/>
              </a:solidFill>
              <a:cs typeface="Arial" charset="0"/>
            </a:endParaRPr>
          </a:p>
        </p:txBody>
      </p:sp>
      <p:sp>
        <p:nvSpPr>
          <p:cNvPr id="13" name="AutoShape 20">
            <a:extLst>
              <a:ext uri="{FF2B5EF4-FFF2-40B4-BE49-F238E27FC236}">
                <a16:creationId xmlns:a16="http://schemas.microsoft.com/office/drawing/2014/main" id="{DFF51E49-F960-A5D0-6DC3-D3C7335A8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35319" y="6829346"/>
            <a:ext cx="838338" cy="99212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54A4"/>
          </a:solidFill>
          <a:ln w="9525">
            <a:solidFill>
              <a:srgbClr val="0054A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008126"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985" kern="0">
              <a:solidFill>
                <a:srgbClr val="0054A4"/>
              </a:solidFill>
              <a:cs typeface="Arial" charset="0"/>
            </a:endParaRPr>
          </a:p>
        </p:txBody>
      </p:sp>
      <p:sp>
        <p:nvSpPr>
          <p:cNvPr id="14" name="Text Box 17">
            <a:extLst>
              <a:ext uri="{FF2B5EF4-FFF2-40B4-BE49-F238E27FC236}">
                <a16:creationId xmlns:a16="http://schemas.microsoft.com/office/drawing/2014/main" id="{8BA7BF0C-EC33-BFC5-DB74-88344331C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9169" y="6813632"/>
            <a:ext cx="81835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008126" fontAlgn="base">
              <a:spcBef>
                <a:spcPct val="50000"/>
              </a:spcBef>
              <a:spcAft>
                <a:spcPct val="0"/>
              </a:spcAft>
            </a:pPr>
            <a:r>
              <a:rPr lang="cs-CZ" b="1" dirty="0">
                <a:solidFill>
                  <a:srgbClr val="0054A4"/>
                </a:solidFill>
                <a:cs typeface="Arial" charset="0"/>
              </a:rPr>
              <a:t>Syntéza radiofarmaka (čisté prostory</a:t>
            </a:r>
            <a:r>
              <a:rPr lang="cs-CZ" sz="1764" b="1" dirty="0">
                <a:solidFill>
                  <a:srgbClr val="0054A4"/>
                </a:solidFill>
                <a:cs typeface="Arial" charset="0"/>
              </a:rPr>
              <a:t>)</a:t>
            </a:r>
          </a:p>
        </p:txBody>
      </p:sp>
      <p:sp>
        <p:nvSpPr>
          <p:cNvPr id="15" name="Text Box 18">
            <a:extLst>
              <a:ext uri="{FF2B5EF4-FFF2-40B4-BE49-F238E27FC236}">
                <a16:creationId xmlns:a16="http://schemas.microsoft.com/office/drawing/2014/main" id="{91742F06-E004-35E9-0E83-E48C825BD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0945" y="12002016"/>
            <a:ext cx="25606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008126" fontAlgn="base">
              <a:spcBef>
                <a:spcPct val="50000"/>
              </a:spcBef>
              <a:spcAft>
                <a:spcPct val="0"/>
              </a:spcAft>
            </a:pPr>
            <a:r>
              <a:rPr lang="cs-CZ" b="1" dirty="0">
                <a:solidFill>
                  <a:srgbClr val="0054A4"/>
                </a:solidFill>
                <a:cs typeface="Arial" charset="0"/>
              </a:rPr>
              <a:t>Kontrola kvality</a:t>
            </a:r>
          </a:p>
        </p:txBody>
      </p:sp>
      <p:sp>
        <p:nvSpPr>
          <p:cNvPr id="16" name="Text Box 22">
            <a:extLst>
              <a:ext uri="{FF2B5EF4-FFF2-40B4-BE49-F238E27FC236}">
                <a16:creationId xmlns:a16="http://schemas.microsoft.com/office/drawing/2014/main" id="{64C8E870-9361-5A9B-DDF4-B090FB10C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15" y="11951612"/>
            <a:ext cx="47280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defTabSz="1008126" fontAlgn="base">
              <a:spcBef>
                <a:spcPct val="50000"/>
              </a:spcBef>
              <a:spcAft>
                <a:spcPct val="0"/>
              </a:spcAft>
              <a:defRPr b="1">
                <a:solidFill>
                  <a:srgbClr val="0054A4"/>
                </a:solidFill>
                <a:cs typeface="Arial" charset="0"/>
              </a:defRPr>
            </a:lvl1pPr>
          </a:lstStyle>
          <a:p>
            <a:r>
              <a:rPr lang="cs-CZ" dirty="0"/>
              <a:t>Zákazník (nemocnice, pacient)</a:t>
            </a:r>
          </a:p>
        </p:txBody>
      </p:sp>
      <p:pic>
        <p:nvPicPr>
          <p:cNvPr id="3" name="Obrázek 2" descr="Obsah obrázku interiér, Lékařské vybavení, zeď, zdravotní péče&#10;&#10;Obsah generovaný pomocí AI může být nesprávný.">
            <a:extLst>
              <a:ext uri="{FF2B5EF4-FFF2-40B4-BE49-F238E27FC236}">
                <a16:creationId xmlns:a16="http://schemas.microsoft.com/office/drawing/2014/main" id="{1BE13E31-8B47-7729-EBC1-800B79EC845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2988" y="2824714"/>
            <a:ext cx="5939836" cy="3959891"/>
          </a:xfrm>
          <a:prstGeom prst="roundRect">
            <a:avLst>
              <a:gd name="adj" fmla="val 4192"/>
            </a:avLst>
          </a:prstGeom>
          <a:noFill/>
        </p:spPr>
      </p:pic>
      <p:pic>
        <p:nvPicPr>
          <p:cNvPr id="19" name="Obrázek 18" descr="Obsah obrázku zeď, interiér, osoba, oblečení&#10;&#10;Obsah generovaný pomocí AI může být nesprávný.">
            <a:extLst>
              <a:ext uri="{FF2B5EF4-FFF2-40B4-BE49-F238E27FC236}">
                <a16:creationId xmlns:a16="http://schemas.microsoft.com/office/drawing/2014/main" id="{73E615A8-0DC1-95CE-4219-C5A4668B52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5987" y="7951193"/>
            <a:ext cx="5939837" cy="3959891"/>
          </a:xfrm>
          <a:prstGeom prst="roundRect">
            <a:avLst>
              <a:gd name="adj" fmla="val 4192"/>
            </a:avLst>
          </a:prstGeom>
          <a:noFill/>
        </p:spPr>
      </p:pic>
      <p:pic>
        <p:nvPicPr>
          <p:cNvPr id="23" name="Obrázek 22" descr="Obsah obrázku interiér, stroj/přístroj, zeď, inženýrství&#10;&#10;Obsah generovaný pomocí AI může být nesprávný.">
            <a:extLst>
              <a:ext uri="{FF2B5EF4-FFF2-40B4-BE49-F238E27FC236}">
                <a16:creationId xmlns:a16="http://schemas.microsoft.com/office/drawing/2014/main" id="{2EDFEF92-B7E6-61F7-4735-88CAD759BF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437" y="2755301"/>
            <a:ext cx="5939605" cy="3960000"/>
          </a:xfrm>
          <a:prstGeom prst="roundRect">
            <a:avLst>
              <a:gd name="adj" fmla="val 4192"/>
            </a:avLst>
          </a:prstGeom>
          <a:noFill/>
        </p:spPr>
      </p:pic>
      <p:sp>
        <p:nvSpPr>
          <p:cNvPr id="26" name="Text Box 22">
            <a:extLst>
              <a:ext uri="{FF2B5EF4-FFF2-40B4-BE49-F238E27FC236}">
                <a16:creationId xmlns:a16="http://schemas.microsoft.com/office/drawing/2014/main" id="{C680BB7A-DD77-670E-904B-5CBF64060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6181" y="12002016"/>
            <a:ext cx="47280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defTabSz="1008126" fontAlgn="base">
              <a:spcBef>
                <a:spcPct val="50000"/>
              </a:spcBef>
              <a:spcAft>
                <a:spcPct val="0"/>
              </a:spcAft>
              <a:defRPr b="1">
                <a:solidFill>
                  <a:srgbClr val="0054A4"/>
                </a:solidFill>
                <a:cs typeface="Arial" charset="0"/>
              </a:defRPr>
            </a:lvl1pPr>
          </a:lstStyle>
          <a:p>
            <a:r>
              <a:rPr lang="cs-CZ" dirty="0"/>
              <a:t>SDP, ADR přeprava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EEBDB92-B544-758E-FD31-D2480BD78564}"/>
              </a:ext>
            </a:extLst>
          </p:cNvPr>
          <p:cNvGrpSpPr/>
          <p:nvPr/>
        </p:nvGrpSpPr>
        <p:grpSpPr>
          <a:xfrm>
            <a:off x="284402" y="2190314"/>
            <a:ext cx="20104495" cy="10725158"/>
            <a:chOff x="284402" y="2190314"/>
            <a:chExt cx="20104495" cy="1072515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B9F8E17-858D-2F72-37AE-DA9CA131D9DF}"/>
                </a:ext>
              </a:extLst>
            </p:cNvPr>
            <p:cNvGrpSpPr/>
            <p:nvPr/>
          </p:nvGrpSpPr>
          <p:grpSpPr>
            <a:xfrm>
              <a:off x="284402" y="2190314"/>
              <a:ext cx="20104495" cy="10725158"/>
              <a:chOff x="284402" y="2190314"/>
              <a:chExt cx="20104495" cy="10725158"/>
            </a:xfrm>
          </p:grpSpPr>
          <p:sp>
            <p:nvSpPr>
              <p:cNvPr id="5" name="Line 20">
                <a:extLst>
                  <a:ext uri="{FF2B5EF4-FFF2-40B4-BE49-F238E27FC236}">
                    <a16:creationId xmlns:a16="http://schemas.microsoft.com/office/drawing/2014/main" id="{8EA5C922-9A1C-C342-5496-79CAAB2A45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59666" y="7587821"/>
                <a:ext cx="0" cy="532765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 sz="4800"/>
              </a:p>
            </p:txBody>
          </p:sp>
          <p:sp>
            <p:nvSpPr>
              <p:cNvPr id="2" name="Line 19">
                <a:extLst>
                  <a:ext uri="{FF2B5EF4-FFF2-40B4-BE49-F238E27FC236}">
                    <a16:creationId xmlns:a16="http://schemas.microsoft.com/office/drawing/2014/main" id="{3D12297A-1ED3-0D35-7C0B-8B41CEF442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6513" y="7558876"/>
                <a:ext cx="12173153" cy="4512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 sz="4800"/>
              </a:p>
            </p:txBody>
          </p:sp>
          <p:sp>
            <p:nvSpPr>
              <p:cNvPr id="8" name="Line 23">
                <a:extLst>
                  <a:ext uri="{FF2B5EF4-FFF2-40B4-BE49-F238E27FC236}">
                    <a16:creationId xmlns:a16="http://schemas.microsoft.com/office/drawing/2014/main" id="{14FD646F-22E7-8E54-E2DF-9C697659C0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388896" y="2190314"/>
                <a:ext cx="1" cy="1072515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 sz="4800"/>
              </a:p>
            </p:txBody>
          </p:sp>
          <p:sp>
            <p:nvSpPr>
              <p:cNvPr id="9" name="Line 24">
                <a:extLst>
                  <a:ext uri="{FF2B5EF4-FFF2-40B4-BE49-F238E27FC236}">
                    <a16:creationId xmlns:a16="http://schemas.microsoft.com/office/drawing/2014/main" id="{466D40DF-A3D9-AF68-6E59-200C41C40F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6514" y="2193784"/>
                <a:ext cx="20095004" cy="4511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 sz="4800"/>
              </a:p>
            </p:txBody>
          </p:sp>
          <p:sp>
            <p:nvSpPr>
              <p:cNvPr id="18" name="Line 22">
                <a:extLst>
                  <a:ext uri="{FF2B5EF4-FFF2-40B4-BE49-F238E27FC236}">
                    <a16:creationId xmlns:a16="http://schemas.microsoft.com/office/drawing/2014/main" id="{FA015D8F-954E-32B5-A9F5-458242D557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4402" y="2238895"/>
                <a:ext cx="0" cy="532765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 sz="4800"/>
              </a:p>
            </p:txBody>
          </p:sp>
        </p:grpSp>
        <p:sp>
          <p:nvSpPr>
            <p:cNvPr id="7" name="Line 26">
              <a:extLst>
                <a:ext uri="{FF2B5EF4-FFF2-40B4-BE49-F238E27FC236}">
                  <a16:creationId xmlns:a16="http://schemas.microsoft.com/office/drawing/2014/main" id="{627A04E5-2C21-CB73-BDEE-E0DAD622D5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67046" y="12915471"/>
              <a:ext cx="792185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 sz="4800"/>
            </a:p>
          </p:txBody>
        </p:sp>
      </p:grpSp>
      <p:sp>
        <p:nvSpPr>
          <p:cNvPr id="20" name="Text Box 10">
            <a:extLst>
              <a:ext uri="{FF2B5EF4-FFF2-40B4-BE49-F238E27FC236}">
                <a16:creationId xmlns:a16="http://schemas.microsoft.com/office/drawing/2014/main" id="{3ECD7A0C-748D-8853-63CA-4B1EE3700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7363" y="7539305"/>
            <a:ext cx="376063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cs-CZ" sz="5400" b="1" dirty="0">
                <a:solidFill>
                  <a:srgbClr val="0070C0"/>
                </a:solidFill>
                <a:cs typeface="Arial" charset="0"/>
              </a:rPr>
              <a:t>VÝROBCE</a:t>
            </a:r>
          </a:p>
        </p:txBody>
      </p:sp>
      <p:pic>
        <p:nvPicPr>
          <p:cNvPr id="24" name="Obrázek 23" descr="Obsah obrázku interiér, osoba, stroj/přístroj, Lékařské vybavení&#10;&#10;Obsah generovaný pomocí AI může být nesprávný.">
            <a:extLst>
              <a:ext uri="{FF2B5EF4-FFF2-40B4-BE49-F238E27FC236}">
                <a16:creationId xmlns:a16="http://schemas.microsoft.com/office/drawing/2014/main" id="{057EDA10-87FA-F2B8-A970-90AE51311E3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917" y="2790281"/>
            <a:ext cx="5939999" cy="3960000"/>
          </a:xfrm>
          <a:prstGeom prst="roundRect">
            <a:avLst>
              <a:gd name="adj" fmla="val 4192"/>
            </a:avLst>
          </a:prstGeom>
          <a:noFill/>
        </p:spPr>
      </p:pic>
      <p:pic>
        <p:nvPicPr>
          <p:cNvPr id="28" name="Obrázek 27" descr="Obsah obrázku osoba, interiér, oblečení, text&#10;&#10;Obsah generovaný pomocí AI může být nesprávný.">
            <a:extLst>
              <a:ext uri="{FF2B5EF4-FFF2-40B4-BE49-F238E27FC236}">
                <a16:creationId xmlns:a16="http://schemas.microsoft.com/office/drawing/2014/main" id="{9ECBDFFA-D7A7-CBB2-72C5-D3FF16E1E7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903" y="8144540"/>
            <a:ext cx="5710607" cy="3807072"/>
          </a:xfrm>
          <a:prstGeom prst="roundRect">
            <a:avLst>
              <a:gd name="adj" fmla="val 4192"/>
            </a:avLst>
          </a:prstGeom>
          <a:noFill/>
        </p:spPr>
      </p:pic>
      <p:sp>
        <p:nvSpPr>
          <p:cNvPr id="17" name="AutoShape 21">
            <a:extLst>
              <a:ext uri="{FF2B5EF4-FFF2-40B4-BE49-F238E27FC236}">
                <a16:creationId xmlns:a16="http://schemas.microsoft.com/office/drawing/2014/main" id="{C533F4FE-111B-75DD-B8BD-871E79652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69161" y="9356733"/>
            <a:ext cx="2509115" cy="1403416"/>
          </a:xfrm>
          <a:prstGeom prst="leftArrow">
            <a:avLst>
              <a:gd name="adj1" fmla="val 50000"/>
              <a:gd name="adj2" fmla="val 36833"/>
            </a:avLst>
          </a:prstGeom>
          <a:gradFill rotWithShape="1">
            <a:gsLst>
              <a:gs pos="0">
                <a:srgbClr val="B5B5B5"/>
              </a:gs>
              <a:gs pos="100000">
                <a:srgbClr val="0054A4"/>
              </a:gs>
            </a:gsLst>
            <a:lin ang="0" scaled="1"/>
          </a:gradFill>
          <a:ln w="9525">
            <a:solidFill>
              <a:srgbClr val="0054A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00812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b="1" kern="0" dirty="0">
                <a:solidFill>
                  <a:prstClr val="white"/>
                </a:solidFill>
                <a:cs typeface="Arial" charset="0"/>
              </a:rPr>
              <a:t>Propuštění šarže</a:t>
            </a:r>
          </a:p>
          <a:p>
            <a:pPr algn="ctr" defTabSz="100812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b="1" kern="0" dirty="0">
                <a:solidFill>
                  <a:prstClr val="white"/>
                </a:solidFill>
                <a:cs typeface="Arial" charset="0"/>
              </a:rPr>
              <a:t>Expedice</a:t>
            </a:r>
            <a:r>
              <a:rPr lang="cs-CZ" sz="2000" kern="0" dirty="0">
                <a:solidFill>
                  <a:srgbClr val="0054A4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8488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7EECD-FEF2-B5C1-C18F-2434C2B1A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F84B9E6-A82E-8654-0DAE-035E8105C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8869964" cy="2124075"/>
          </a:xfrm>
        </p:spPr>
        <p:txBody>
          <a:bodyPr/>
          <a:lstStyle/>
          <a:p>
            <a:r>
              <a:rPr lang="cs-CZ" dirty="0"/>
              <a:t>Vlastní produkce (1/2)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51B048-B47D-59E0-4879-47280118B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977" y="2785373"/>
            <a:ext cx="17605375" cy="9217024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Dodavatelské řetězce</a:t>
            </a:r>
            <a:endParaRPr lang="cs-CZ" dirty="0">
              <a:solidFill>
                <a:schemeClr val="accent1"/>
              </a:solidFill>
            </a:endParaRPr>
          </a:p>
          <a:p>
            <a:r>
              <a:rPr lang="cs-CZ" b="1" dirty="0">
                <a:solidFill>
                  <a:schemeClr val="accent1"/>
                </a:solidFill>
              </a:rPr>
              <a:t>Kritická závislost oboru</a:t>
            </a:r>
            <a:endParaRPr lang="cs-CZ" dirty="0">
              <a:solidFill>
                <a:schemeClr val="accent1"/>
              </a:solidFill>
            </a:endParaRPr>
          </a:p>
          <a:p>
            <a:pPr lvl="0"/>
            <a:r>
              <a:rPr lang="cs-CZ" dirty="0">
                <a:solidFill>
                  <a:schemeClr val="accent1"/>
                </a:solidFill>
              </a:rPr>
              <a:t>Omezený počet zdrojů radionuklidů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Citlivost na výpadky (reaktory, transport)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Růst poptávky (zejména ¹⁷⁷</a:t>
            </a:r>
            <a:r>
              <a:rPr lang="cs-CZ" dirty="0" err="1">
                <a:solidFill>
                  <a:schemeClr val="accent1"/>
                </a:solidFill>
              </a:rPr>
              <a:t>Lu</a:t>
            </a:r>
            <a:r>
              <a:rPr lang="cs-CZ" dirty="0">
                <a:solidFill>
                  <a:schemeClr val="accent1"/>
                </a:solidFill>
              </a:rPr>
              <a:t>, ²²⁵Ac)</a:t>
            </a:r>
          </a:p>
          <a:p>
            <a:r>
              <a:rPr lang="cs-CZ" b="1" dirty="0">
                <a:solidFill>
                  <a:schemeClr val="accent1"/>
                </a:solidFill>
              </a:rPr>
              <a:t>Trend EU</a:t>
            </a:r>
            <a:endParaRPr lang="cs-CZ" dirty="0">
              <a:solidFill>
                <a:schemeClr val="accent1"/>
              </a:solidFill>
            </a:endParaRPr>
          </a:p>
          <a:p>
            <a:pPr lvl="0"/>
            <a:r>
              <a:rPr lang="cs-CZ" dirty="0">
                <a:solidFill>
                  <a:schemeClr val="accent1"/>
                </a:solidFill>
              </a:rPr>
              <a:t>tlak na </a:t>
            </a:r>
            <a:r>
              <a:rPr lang="cs-CZ" b="1" dirty="0">
                <a:solidFill>
                  <a:schemeClr val="accent1"/>
                </a:solidFill>
              </a:rPr>
              <a:t>soběstačnost a diverzifikaci</a:t>
            </a:r>
            <a:endParaRPr lang="cs-CZ" dirty="0">
              <a:solidFill>
                <a:schemeClr val="accent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Dodavatelské řetězce jsou „Achillova pata“ nukleární medicíny.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r>
              <a:rPr lang="cs-CZ" b="1" dirty="0">
                <a:solidFill>
                  <a:schemeClr val="accent1"/>
                </a:solidFill>
              </a:rPr>
              <a:t>Proč vlastní produkce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r>
              <a:rPr lang="cs-CZ" b="1" dirty="0">
                <a:solidFill>
                  <a:schemeClr val="accent1"/>
                </a:solidFill>
              </a:rPr>
              <a:t>1) Soběstačnost</a:t>
            </a:r>
            <a:endParaRPr lang="cs-CZ" dirty="0">
              <a:solidFill>
                <a:schemeClr val="accent1"/>
              </a:solidFill>
            </a:endParaRPr>
          </a:p>
          <a:p>
            <a:pPr lvl="0"/>
            <a:r>
              <a:rPr lang="cs-CZ" dirty="0">
                <a:solidFill>
                  <a:schemeClr val="accent1"/>
                </a:solidFill>
              </a:rPr>
              <a:t>snížení závislosti na dovozu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stabilní dodávky pro pacienty</a:t>
            </a:r>
          </a:p>
          <a:p>
            <a:pPr lvl="0"/>
            <a:endParaRPr lang="cs-CZ" dirty="0">
              <a:solidFill>
                <a:schemeClr val="accent1"/>
              </a:solidFill>
            </a:endParaRPr>
          </a:p>
          <a:p>
            <a:r>
              <a:rPr lang="cs-CZ" b="1" dirty="0">
                <a:solidFill>
                  <a:schemeClr val="accent1"/>
                </a:solidFill>
              </a:rPr>
              <a:t>2) Reakce na růst trhu</a:t>
            </a:r>
            <a:endParaRPr lang="cs-CZ" dirty="0">
              <a:solidFill>
                <a:schemeClr val="accent1"/>
              </a:solidFill>
            </a:endParaRPr>
          </a:p>
          <a:p>
            <a:pPr lvl="0"/>
            <a:r>
              <a:rPr lang="cs-CZ" dirty="0">
                <a:solidFill>
                  <a:schemeClr val="accent1"/>
                </a:solidFill>
              </a:rPr>
              <a:t>stovky klinických studií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nové radiofarmaka v přípravě</a:t>
            </a:r>
          </a:p>
          <a:p>
            <a:r>
              <a:rPr lang="cs-CZ" dirty="0">
                <a:solidFill>
                  <a:schemeClr val="accent1"/>
                </a:solidFill>
              </a:rPr>
              <a:t>Bez vlastní výroby se systém dostává do závislosti na trhu, který už dnes nestíhá.</a:t>
            </a:r>
          </a:p>
          <a:p>
            <a:endParaRPr lang="cs-CZ" dirty="0">
              <a:solidFill>
                <a:schemeClr val="accent1"/>
              </a:solidFill>
            </a:endParaRPr>
          </a:p>
          <a:p>
            <a:endParaRPr lang="cs-CZ" dirty="0">
              <a:solidFill>
                <a:schemeClr val="accent1"/>
              </a:solidFill>
            </a:endParaRPr>
          </a:p>
          <a:p>
            <a:endParaRPr lang="cs-CZ" dirty="0">
              <a:solidFill>
                <a:schemeClr val="accent1"/>
              </a:solidFill>
            </a:endParaRPr>
          </a:p>
          <a:p>
            <a:pPr marL="292100" lvl="1" indent="0">
              <a:buNone/>
            </a:pP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FD683-D8B1-6006-81B7-A02AC2FAE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22FA-421E-4FA0-BBDE-AE379348C7F1}" type="slidenum">
              <a:rPr lang="cs-CZ" smtClean="0"/>
              <a:t>15</a:t>
            </a:fld>
            <a:endParaRPr lang="cs-CZ" dirty="0"/>
          </a:p>
        </p:txBody>
      </p:sp>
      <p:pic>
        <p:nvPicPr>
          <p:cNvPr id="3" name="Obrázek 2" descr="Obsah obrázku text, Písmo&#10;&#10;Obsah generovaný pomocí AI může být nesprávný.">
            <a:extLst>
              <a:ext uri="{FF2B5EF4-FFF2-40B4-BE49-F238E27FC236}">
                <a16:creationId xmlns:a16="http://schemas.microsoft.com/office/drawing/2014/main" id="{B6161998-2224-3157-CAF6-0838D5B4A9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97164" y="2449885"/>
            <a:ext cx="5428247" cy="542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96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188B8-562E-BA68-66FE-6538005FB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676410-960A-399C-D582-2748CCB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8869964" cy="2124075"/>
          </a:xfrm>
        </p:spPr>
        <p:txBody>
          <a:bodyPr/>
          <a:lstStyle/>
          <a:p>
            <a:r>
              <a:rPr lang="cs-CZ" dirty="0"/>
              <a:t>Vlastní produkce (2/2)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31F12-AF38-29E6-4ABF-6196AC00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>
                <a:solidFill>
                  <a:schemeClr val="accent1"/>
                </a:solidFill>
              </a:rPr>
              <a:t>Synergie (LVR‑15)</a:t>
            </a:r>
            <a:endParaRPr lang="cs-CZ">
              <a:solidFill>
                <a:schemeClr val="accent1"/>
              </a:solidFill>
            </a:endParaRPr>
          </a:p>
          <a:p>
            <a:pPr lvl="0"/>
            <a:r>
              <a:rPr lang="cs-CZ">
                <a:solidFill>
                  <a:schemeClr val="accent1"/>
                </a:solidFill>
              </a:rPr>
              <a:t>vlastní zdroj radionuklidů</a:t>
            </a:r>
          </a:p>
          <a:p>
            <a:pPr lvl="0"/>
            <a:r>
              <a:rPr lang="cs-CZ">
                <a:solidFill>
                  <a:schemeClr val="accent1"/>
                </a:solidFill>
              </a:rPr>
              <a:t>vertikální integrace</a:t>
            </a:r>
          </a:p>
          <a:p>
            <a:pPr lvl="0"/>
            <a:r>
              <a:rPr lang="cs-CZ">
                <a:solidFill>
                  <a:schemeClr val="accent1"/>
                </a:solidFill>
              </a:rPr>
              <a:t>konkurenční výhoda</a:t>
            </a:r>
          </a:p>
          <a:p>
            <a:r>
              <a:rPr lang="cs-CZ">
                <a:solidFill>
                  <a:schemeClr val="accent1"/>
                </a:solidFill>
              </a:rPr>
              <a:t>málo kdo má kombinaci: </a:t>
            </a:r>
            <a:r>
              <a:rPr lang="cs-CZ" b="1">
                <a:solidFill>
                  <a:schemeClr val="accent1"/>
                </a:solidFill>
              </a:rPr>
              <a:t>reaktor + výroba + distribuce</a:t>
            </a:r>
            <a:endParaRPr lang="cs-CZ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>
              <a:solidFill>
                <a:schemeClr val="accent1"/>
              </a:solidFill>
            </a:endParaRPr>
          </a:p>
          <a:p>
            <a:r>
              <a:rPr lang="cs-CZ" b="1">
                <a:solidFill>
                  <a:schemeClr val="accent1"/>
                </a:solidFill>
              </a:rPr>
              <a:t>Rizika bez vlastní produkce </a:t>
            </a:r>
            <a:endParaRPr lang="cs-CZ">
              <a:solidFill>
                <a:schemeClr val="accent1"/>
              </a:solidFill>
            </a:endParaRPr>
          </a:p>
          <a:p>
            <a:pPr lvl="0"/>
            <a:r>
              <a:rPr lang="cs-CZ">
                <a:solidFill>
                  <a:schemeClr val="accent1"/>
                </a:solidFill>
              </a:rPr>
              <a:t>výpadky dodávek radionuklidů</a:t>
            </a:r>
          </a:p>
          <a:p>
            <a:pPr lvl="0"/>
            <a:r>
              <a:rPr lang="cs-CZ">
                <a:solidFill>
                  <a:schemeClr val="accent1"/>
                </a:solidFill>
              </a:rPr>
              <a:t>rostoucí ceny a omezené kapacity</a:t>
            </a:r>
          </a:p>
          <a:p>
            <a:pPr lvl="0"/>
            <a:r>
              <a:rPr lang="cs-CZ">
                <a:solidFill>
                  <a:schemeClr val="accent1"/>
                </a:solidFill>
              </a:rPr>
              <a:t>omezený přístup pacientů k léčbě</a:t>
            </a:r>
          </a:p>
          <a:p>
            <a:r>
              <a:rPr lang="cs-CZ" b="1">
                <a:solidFill>
                  <a:schemeClr val="accent1"/>
                </a:solidFill>
              </a:rPr>
              <a:t>Reálný dopad</a:t>
            </a:r>
            <a:r>
              <a:rPr lang="cs-CZ">
                <a:solidFill>
                  <a:schemeClr val="accent1"/>
                </a:solidFill>
              </a:rPr>
              <a:t> → neprovedená diagnostika nebo terapie</a:t>
            </a:r>
          </a:p>
          <a:p>
            <a:endParaRPr lang="cs-CZ">
              <a:solidFill>
                <a:schemeClr val="accent1"/>
              </a:solidFill>
            </a:endParaRPr>
          </a:p>
          <a:p>
            <a:r>
              <a:rPr lang="cs-CZ" b="1">
                <a:solidFill>
                  <a:schemeClr val="accent1"/>
                </a:solidFill>
              </a:rPr>
              <a:t>Ekonomika</a:t>
            </a:r>
            <a:endParaRPr lang="cs-CZ">
              <a:solidFill>
                <a:schemeClr val="accent1"/>
              </a:solidFill>
            </a:endParaRPr>
          </a:p>
          <a:p>
            <a:pPr lvl="0"/>
            <a:r>
              <a:rPr lang="cs-CZ">
                <a:solidFill>
                  <a:schemeClr val="accent1"/>
                </a:solidFill>
              </a:rPr>
              <a:t>vyšší marže při vlastní výrobě</a:t>
            </a:r>
          </a:p>
          <a:p>
            <a:pPr lvl="0"/>
            <a:r>
              <a:rPr lang="cs-CZ">
                <a:solidFill>
                  <a:schemeClr val="accent1"/>
                </a:solidFill>
              </a:rPr>
              <a:t>kontrola nákladů</a:t>
            </a:r>
          </a:p>
          <a:p>
            <a:pPr lvl="0"/>
            <a:r>
              <a:rPr lang="cs-CZ">
                <a:solidFill>
                  <a:schemeClr val="accent1"/>
                </a:solidFill>
              </a:rPr>
              <a:t>lepší využití kapacit</a:t>
            </a:r>
          </a:p>
          <a:p>
            <a:r>
              <a:rPr lang="cs-CZ">
                <a:solidFill>
                  <a:schemeClr val="accent1"/>
                </a:solidFill>
              </a:rPr>
              <a:t>hlavně u terapie → výrazně vyšší přidaná hodnota</a:t>
            </a:r>
          </a:p>
          <a:p>
            <a:endParaRPr lang="cs-CZ">
              <a:solidFill>
                <a:schemeClr val="accent1"/>
              </a:solidFill>
            </a:endParaRPr>
          </a:p>
          <a:p>
            <a:endParaRPr lang="cs-CZ">
              <a:solidFill>
                <a:schemeClr val="accent1"/>
              </a:solidFill>
            </a:endParaRPr>
          </a:p>
          <a:p>
            <a:endParaRPr lang="cs-CZ">
              <a:solidFill>
                <a:schemeClr val="accent1"/>
              </a:solidFill>
            </a:endParaRPr>
          </a:p>
          <a:p>
            <a:pPr marL="292100" lvl="1" indent="0">
              <a:buNone/>
            </a:pP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CEC3A-A032-10D2-8B4D-B523EDDE2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22FA-421E-4FA0-BBDE-AE379348C7F1}" type="slidenum">
              <a:rPr lang="cs-CZ" smtClean="0"/>
              <a:t>16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43E7051-5B0C-1071-A02C-8807BA1AB2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98938" y="3272924"/>
            <a:ext cx="5961556" cy="8940893"/>
          </a:xfrm>
          <a:prstGeom prst="roundRect">
            <a:avLst>
              <a:gd name="adj" fmla="val 3860"/>
            </a:avLst>
          </a:prstGeom>
        </p:spPr>
      </p:pic>
    </p:spTree>
    <p:extLst>
      <p:ext uri="{BB962C8B-B14F-4D97-AF65-F5344CB8AC3E}">
        <p14:creationId xmlns:p14="http://schemas.microsoft.com/office/powerpoint/2010/main" val="1944581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E4430-1514-939F-E6CF-7042CF1C7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1196BA7-04C5-48BD-5F64-CA1A5779E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8869964" cy="2124075"/>
          </a:xfrm>
        </p:spPr>
        <p:txBody>
          <a:bodyPr/>
          <a:lstStyle/>
          <a:p>
            <a:r>
              <a:rPr lang="cs-CZ" dirty="0"/>
              <a:t>závěr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568CBE-62BA-2712-68CD-F4AD05933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7525" y="2911977"/>
            <a:ext cx="17605375" cy="921702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Strategický kontext</a:t>
            </a:r>
            <a:endParaRPr lang="cs-CZ" dirty="0">
              <a:solidFill>
                <a:schemeClr val="accent1"/>
              </a:solidFill>
            </a:endParaRPr>
          </a:p>
          <a:p>
            <a:pPr lvl="2"/>
            <a:r>
              <a:rPr lang="cs-CZ" b="1" dirty="0">
                <a:solidFill>
                  <a:schemeClr val="accent1"/>
                </a:solidFill>
              </a:rPr>
              <a:t>Globální trend: </a:t>
            </a:r>
            <a:r>
              <a:rPr lang="cs-CZ" dirty="0">
                <a:solidFill>
                  <a:schemeClr val="accent1"/>
                </a:solidFill>
              </a:rPr>
              <a:t>přechod od diagnostiky k terapii</a:t>
            </a:r>
          </a:p>
          <a:p>
            <a:pPr lvl="2"/>
            <a:endParaRPr lang="cs-CZ" dirty="0">
              <a:solidFill>
                <a:schemeClr val="accent1"/>
              </a:solidFill>
            </a:endParaRPr>
          </a:p>
          <a:p>
            <a:r>
              <a:rPr lang="cs-CZ" b="1" dirty="0">
                <a:solidFill>
                  <a:schemeClr val="accent1"/>
                </a:solidFill>
              </a:rPr>
              <a:t>ČR</a:t>
            </a:r>
            <a:endParaRPr lang="cs-CZ" dirty="0">
              <a:solidFill>
                <a:schemeClr val="accent1"/>
              </a:solidFill>
            </a:endParaRPr>
          </a:p>
          <a:p>
            <a:pPr lvl="0"/>
            <a:r>
              <a:rPr lang="cs-CZ" dirty="0">
                <a:solidFill>
                  <a:schemeClr val="accent1"/>
                </a:solidFill>
              </a:rPr>
              <a:t>silná historie (ÚJV Řež, LVR‑15)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ale: </a:t>
            </a:r>
          </a:p>
          <a:p>
            <a:pPr lvl="1"/>
            <a:r>
              <a:rPr lang="cs-CZ" dirty="0">
                <a:solidFill>
                  <a:schemeClr val="accent1"/>
                </a:solidFill>
              </a:rPr>
              <a:t>nedostatečná infrastruktura pro terapii</a:t>
            </a:r>
          </a:p>
          <a:p>
            <a:pPr lvl="1"/>
            <a:r>
              <a:rPr lang="cs-CZ" dirty="0">
                <a:solidFill>
                  <a:schemeClr val="accent1"/>
                </a:solidFill>
              </a:rPr>
              <a:t>závislost na importu</a:t>
            </a:r>
          </a:p>
          <a:p>
            <a:r>
              <a:rPr lang="cs-CZ" dirty="0">
                <a:solidFill>
                  <a:schemeClr val="accent1"/>
                </a:solidFill>
              </a:rPr>
              <a:t>ČR má znalosti i historii, ale potřebuje investici do infrastruktury.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r>
              <a:rPr lang="cs-CZ" b="1" dirty="0">
                <a:solidFill>
                  <a:schemeClr val="accent1"/>
                </a:solidFill>
              </a:rPr>
              <a:t>Shrnutí</a:t>
            </a:r>
            <a:endParaRPr lang="cs-CZ" dirty="0">
              <a:solidFill>
                <a:schemeClr val="accent1"/>
              </a:solidFill>
            </a:endParaRPr>
          </a:p>
          <a:p>
            <a:pPr lvl="0"/>
            <a:r>
              <a:rPr lang="cs-CZ" dirty="0">
                <a:solidFill>
                  <a:schemeClr val="accent1"/>
                </a:solidFill>
              </a:rPr>
              <a:t>výroba radiofarmak = komplexní, časově kritický proces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Logistika je klíčová</a:t>
            </a:r>
          </a:p>
          <a:p>
            <a:r>
              <a:rPr lang="cs-CZ" dirty="0">
                <a:solidFill>
                  <a:schemeClr val="accent1"/>
                </a:solidFill>
              </a:rPr>
              <a:t>Analýza stavu a doporučení pro rozvoj nukleární medicíny v České republice (zadání ČAFF a AIFP)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vlastní produkce = strategická nutnost</a:t>
            </a:r>
          </a:p>
          <a:p>
            <a:pPr lvl="0"/>
            <a:r>
              <a:rPr lang="cs-CZ" dirty="0">
                <a:solidFill>
                  <a:schemeClr val="accent1"/>
                </a:solidFill>
              </a:rPr>
              <a:t>základ pro rozvoj </a:t>
            </a:r>
            <a:r>
              <a:rPr lang="cs-CZ" dirty="0" err="1">
                <a:solidFill>
                  <a:schemeClr val="accent1"/>
                </a:solidFill>
              </a:rPr>
              <a:t>teranostiky</a:t>
            </a:r>
            <a:endParaRPr lang="cs-CZ" dirty="0">
              <a:solidFill>
                <a:schemeClr val="accent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Alespoň jedno komplexní </a:t>
            </a:r>
            <a:r>
              <a:rPr lang="cs-CZ" dirty="0" err="1">
                <a:solidFill>
                  <a:schemeClr val="accent1"/>
                </a:solidFill>
              </a:rPr>
              <a:t>teranostické</a:t>
            </a:r>
            <a:r>
              <a:rPr lang="cs-CZ" dirty="0">
                <a:solidFill>
                  <a:schemeClr val="accent1"/>
                </a:solidFill>
              </a:rPr>
              <a:t> centrum v ČR</a:t>
            </a:r>
          </a:p>
          <a:p>
            <a:endParaRPr lang="cs-CZ" dirty="0">
              <a:solidFill>
                <a:schemeClr val="accent1"/>
              </a:solidFill>
            </a:endParaRPr>
          </a:p>
          <a:p>
            <a:endParaRPr lang="cs-CZ" dirty="0">
              <a:solidFill>
                <a:schemeClr val="accent1"/>
              </a:solidFill>
            </a:endParaRPr>
          </a:p>
          <a:p>
            <a:pPr marL="292100" lvl="1" indent="0">
              <a:buNone/>
            </a:pP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B1BE4-65C5-58E9-FAA7-834145B16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22FA-421E-4FA0-BBDE-AE379348C7F1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360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671A180-58E0-7CA3-C576-A89ECAEE6D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294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322985" y="706208"/>
            <a:ext cx="15458947" cy="1181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9200"/>
              </a:lnSpc>
            </a:pPr>
            <a:r>
              <a:rPr lang="en-US" sz="6000" dirty="0">
                <a:solidFill>
                  <a:srgbClr val="0053A0"/>
                </a:solidFill>
                <a:latin typeface="+mj-lt"/>
                <a:ea typeface="Outfit Extra Bold" pitchFamily="34" charset="-122"/>
                <a:cs typeface="Outfit Extra Bold" pitchFamily="34" charset="-120"/>
              </a:rPr>
              <a:t>PRODU</a:t>
            </a:r>
            <a:r>
              <a:rPr lang="cs-CZ" sz="6000" dirty="0">
                <a:solidFill>
                  <a:srgbClr val="0053A0"/>
                </a:solidFill>
                <a:latin typeface="+mj-lt"/>
                <a:ea typeface="Outfit Extra Bold" pitchFamily="34" charset="-122"/>
                <a:cs typeface="Outfit Extra Bold" pitchFamily="34" charset="-120"/>
              </a:rPr>
              <a:t>KTY</a:t>
            </a:r>
            <a:r>
              <a:rPr lang="en-US" sz="6000" dirty="0">
                <a:solidFill>
                  <a:srgbClr val="0053A0"/>
                </a:solidFill>
                <a:latin typeface="+mj-lt"/>
                <a:ea typeface="Outfit Extra Bold" pitchFamily="34" charset="-122"/>
                <a:cs typeface="Outfit Extra Bold" pitchFamily="34" charset="-120"/>
              </a:rPr>
              <a:t> </a:t>
            </a:r>
            <a:r>
              <a:rPr lang="cs-CZ" sz="6000" dirty="0">
                <a:solidFill>
                  <a:srgbClr val="0053A0"/>
                </a:solidFill>
                <a:latin typeface="+mj-lt"/>
                <a:ea typeface="Outfit Extra Bold" pitchFamily="34" charset="-122"/>
                <a:cs typeface="Outfit Extra Bold" pitchFamily="34" charset="-120"/>
              </a:rPr>
              <a:t>A</a:t>
            </a:r>
            <a:r>
              <a:rPr lang="en-US" sz="6000" dirty="0">
                <a:solidFill>
                  <a:srgbClr val="0053A0"/>
                </a:solidFill>
                <a:latin typeface="+mj-lt"/>
                <a:ea typeface="Outfit Extra Bold" pitchFamily="34" charset="-122"/>
                <a:cs typeface="Outfit Extra Bold" pitchFamily="34" charset="-120"/>
              </a:rPr>
              <a:t> S</a:t>
            </a:r>
            <a:r>
              <a:rPr lang="cs-CZ" sz="6000" dirty="0">
                <a:solidFill>
                  <a:srgbClr val="0053A0"/>
                </a:solidFill>
                <a:latin typeface="+mj-lt"/>
                <a:ea typeface="Outfit Extra Bold" pitchFamily="34" charset="-122"/>
                <a:cs typeface="Outfit Extra Bold" pitchFamily="34" charset="-120"/>
              </a:rPr>
              <a:t>LUŽBY ÚJV ŘEŽ</a:t>
            </a:r>
            <a:endParaRPr lang="en-US" sz="6000" dirty="0">
              <a:solidFill>
                <a:srgbClr val="0053A0"/>
              </a:solidFill>
              <a:latin typeface="+mj-lt"/>
            </a:endParaRPr>
          </a:p>
        </p:txBody>
      </p:sp>
      <p:sp>
        <p:nvSpPr>
          <p:cNvPr id="4" name="Text 1"/>
          <p:cNvSpPr/>
          <p:nvPr/>
        </p:nvSpPr>
        <p:spPr>
          <a:xfrm>
            <a:off x="1398017" y="7861975"/>
            <a:ext cx="21738035" cy="604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cs-CZ" sz="4800" dirty="0">
                <a:solidFill>
                  <a:srgbClr val="0053A0"/>
                </a:solidFill>
                <a:latin typeface="+mj-lt"/>
                <a:ea typeface="Arimo"/>
                <a:cs typeface="Segoe UI"/>
              </a:rPr>
              <a:t>Komplexní portfolio služeb pro </a:t>
            </a:r>
          </a:p>
          <a:p>
            <a:r>
              <a:rPr lang="cs-CZ" sz="4800" b="1" dirty="0">
                <a:solidFill>
                  <a:srgbClr val="0053A0"/>
                </a:solidFill>
                <a:latin typeface="+mj-lt"/>
                <a:ea typeface="Arimo"/>
                <a:cs typeface="Segoe UI"/>
              </a:rPr>
              <a:t>bezpečný a efektivní provoz jaderných elektráren</a:t>
            </a:r>
            <a:r>
              <a:rPr lang="cs-CZ" sz="4800" dirty="0">
                <a:solidFill>
                  <a:srgbClr val="0053A0"/>
                </a:solidFill>
                <a:latin typeface="+mj-lt"/>
                <a:ea typeface="Arimo"/>
                <a:cs typeface="Segoe UI"/>
              </a:rPr>
              <a:t> </a:t>
            </a:r>
          </a:p>
          <a:p>
            <a:r>
              <a:rPr lang="cs-CZ" sz="4800" dirty="0">
                <a:solidFill>
                  <a:srgbClr val="0053A0"/>
                </a:solidFill>
                <a:latin typeface="+mj-lt"/>
                <a:ea typeface="Arimo"/>
                <a:cs typeface="Segoe UI"/>
              </a:rPr>
              <a:t>a pro </a:t>
            </a:r>
            <a:r>
              <a:rPr lang="cs-CZ" sz="4800" b="1" dirty="0">
                <a:solidFill>
                  <a:srgbClr val="0053A0"/>
                </a:solidFill>
                <a:latin typeface="+mj-lt"/>
                <a:ea typeface="Arimo"/>
                <a:cs typeface="Segoe UI"/>
              </a:rPr>
              <a:t>výrobu a infrastrukturu v oblasti nukleární medicíny</a:t>
            </a:r>
            <a:r>
              <a:rPr lang="cs-CZ" sz="4800" dirty="0">
                <a:solidFill>
                  <a:srgbClr val="0053A0"/>
                </a:solidFill>
                <a:latin typeface="+mj-lt"/>
                <a:ea typeface="Arimo"/>
                <a:cs typeface="Segoe UI"/>
              </a:rPr>
              <a:t>.</a:t>
            </a:r>
            <a:endParaRPr lang="cs-CZ" sz="4800" dirty="0">
              <a:solidFill>
                <a:srgbClr val="0053A0"/>
              </a:solidFill>
              <a:latin typeface="+mj-lt"/>
              <a:cs typeface="Segoe UI"/>
            </a:endParaRPr>
          </a:p>
          <a:p>
            <a:pPr>
              <a:lnSpc>
                <a:spcPct val="150000"/>
              </a:lnSpc>
            </a:pPr>
            <a:endParaRPr lang="cs-CZ" sz="9600" dirty="0">
              <a:solidFill>
                <a:srgbClr val="0053A0"/>
              </a:solidFill>
              <a:latin typeface="Arial" panose="020B0604020202020204" pitchFamily="34" charset="0"/>
              <a:ea typeface="Arimo"/>
              <a:cs typeface="Segoe UI"/>
            </a:endParaRPr>
          </a:p>
        </p:txBody>
      </p:sp>
      <p:sp>
        <p:nvSpPr>
          <p:cNvPr id="7" name="Nadpis 3">
            <a:extLst>
              <a:ext uri="{FF2B5EF4-FFF2-40B4-BE49-F238E27FC236}">
                <a16:creationId xmlns:a16="http://schemas.microsoft.com/office/drawing/2014/main" id="{8EDB8444-36A8-1950-CB2D-F6D6DB1C4F7F}"/>
              </a:ext>
            </a:extLst>
          </p:cNvPr>
          <p:cNvSpPr txBox="1">
            <a:spLocks/>
          </p:cNvSpPr>
          <p:nvPr/>
        </p:nvSpPr>
        <p:spPr>
          <a:xfrm>
            <a:off x="1134237" y="324509"/>
            <a:ext cx="20274992" cy="695929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br>
              <a:rPr lang="en-US" sz="4000" dirty="0">
                <a:solidFill>
                  <a:srgbClr val="0053A0"/>
                </a:solidFill>
                <a:latin typeface="Arial" panose="020B0604020202020204" pitchFamily="34" charset="0"/>
              </a:rPr>
            </a:br>
            <a:br>
              <a:rPr lang="cs-CZ" sz="5867" dirty="0"/>
            </a:br>
            <a:br>
              <a:rPr lang="cs-CZ" sz="5867" dirty="0"/>
            </a:br>
            <a:endParaRPr lang="cs-CZ" sz="11733" dirty="0">
              <a:solidFill>
                <a:schemeClr val="accent1"/>
              </a:solidFill>
            </a:endParaRPr>
          </a:p>
        </p:txBody>
      </p:sp>
      <p:pic>
        <p:nvPicPr>
          <p:cNvPr id="13" name="Image 0">
            <a:extLst>
              <a:ext uri="{FF2B5EF4-FFF2-40B4-BE49-F238E27FC236}">
                <a16:creationId xmlns:a16="http://schemas.microsoft.com/office/drawing/2014/main" id="{623CAFD9-53A5-31DE-A6A3-0E4EF41B19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398017" y="2876305"/>
            <a:ext cx="15571942" cy="37429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2">
            <a:extLst>
              <a:ext uri="{FF2B5EF4-FFF2-40B4-BE49-F238E27FC236}">
                <a16:creationId xmlns:a16="http://schemas.microsoft.com/office/drawing/2014/main" id="{171A1E72-27CC-94CF-965F-F80A08FDF065}"/>
              </a:ext>
            </a:extLst>
          </p:cNvPr>
          <p:cNvSpPr/>
          <p:nvPr/>
        </p:nvSpPr>
        <p:spPr>
          <a:xfrm>
            <a:off x="1285851" y="674529"/>
            <a:ext cx="17313875" cy="978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7600"/>
              </a:lnSpc>
            </a:pPr>
            <a:r>
              <a:rPr lang="en-US" sz="6100" dirty="0">
                <a:solidFill>
                  <a:srgbClr val="0053A0"/>
                </a:solidFill>
                <a:latin typeface="+mj-lt"/>
                <a:ea typeface="Outfit Extra Bold"/>
                <a:cs typeface="Segoe UI"/>
              </a:rPr>
              <a:t>LIDÉ, ZKUŠENOSTI, INFRASTRUKTURA </a:t>
            </a:r>
            <a:endParaRPr lang="en-US" sz="6100" dirty="0">
              <a:solidFill>
                <a:srgbClr val="0053A0"/>
              </a:solidFill>
              <a:latin typeface="+mj-lt"/>
              <a:ea typeface="Outfit Extra Bold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769EB7D-068A-AB5E-D37C-B7067E0FBCFF}"/>
              </a:ext>
            </a:extLst>
          </p:cNvPr>
          <p:cNvSpPr txBox="1">
            <a:spLocks/>
          </p:cNvSpPr>
          <p:nvPr/>
        </p:nvSpPr>
        <p:spPr>
          <a:xfrm>
            <a:off x="1371404" y="2605635"/>
            <a:ext cx="11968155" cy="4615769"/>
          </a:xfr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3600" b="1" dirty="0">
                <a:solidFill>
                  <a:srgbClr val="0053A0"/>
                </a:solidFill>
                <a:ea typeface="+mn-lt"/>
                <a:cs typeface="+mn-lt"/>
              </a:rPr>
              <a:t>Aplikovaný výzkum, projektové a inženýrské služby </a:t>
            </a:r>
            <a:r>
              <a:rPr lang="cs-CZ" sz="3600" dirty="0">
                <a:solidFill>
                  <a:srgbClr val="0053A0"/>
                </a:solidFill>
                <a:ea typeface="+mn-lt"/>
                <a:cs typeface="+mn-lt"/>
              </a:rPr>
              <a:t>především pro jadernou energetiku a nukleární medicínu</a:t>
            </a:r>
            <a:endParaRPr lang="cs-CZ" sz="3600" b="1" dirty="0">
              <a:solidFill>
                <a:srgbClr val="009CC4"/>
              </a:solidFill>
              <a:cs typeface="Arial" panose="020B0604020202020204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3600" dirty="0">
                <a:solidFill>
                  <a:srgbClr val="0053A0"/>
                </a:solidFill>
                <a:ea typeface="+mn-lt"/>
                <a:cs typeface="+mn-lt"/>
              </a:rPr>
              <a:t>Špičkové </a:t>
            </a:r>
            <a:r>
              <a:rPr lang="cs-CZ" sz="3600" b="1" dirty="0">
                <a:solidFill>
                  <a:srgbClr val="0053A0"/>
                </a:solidFill>
                <a:ea typeface="+mn-lt"/>
                <a:cs typeface="+mn-lt"/>
              </a:rPr>
              <a:t>technologické zázemí </a:t>
            </a:r>
            <a:r>
              <a:rPr lang="cs-CZ" sz="3600" dirty="0">
                <a:solidFill>
                  <a:srgbClr val="0053A0"/>
                </a:solidFill>
                <a:ea typeface="+mn-lt"/>
                <a:cs typeface="+mn-lt"/>
              </a:rPr>
              <a:t>v evropském kontextu</a:t>
            </a:r>
            <a:r>
              <a:rPr lang="cs-CZ" sz="3600" b="1" dirty="0">
                <a:solidFill>
                  <a:srgbClr val="0053A0"/>
                </a:solidFill>
                <a:ea typeface="+mn-lt"/>
                <a:cs typeface="+mn-lt"/>
              </a:rPr>
              <a:t> </a:t>
            </a:r>
            <a:endParaRPr lang="cs-CZ" sz="3600" b="1" dirty="0">
              <a:solidFill>
                <a:srgbClr val="0053A0"/>
              </a:solidFill>
              <a:cs typeface="Arial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3600" b="1" dirty="0">
                <a:solidFill>
                  <a:srgbClr val="0053A0"/>
                </a:solidFill>
                <a:ea typeface="+mn-lt"/>
                <a:cs typeface="+mn-lt"/>
              </a:rPr>
              <a:t>Zkušení experti</a:t>
            </a:r>
            <a:endParaRPr lang="cs-CZ" sz="3600" b="1" dirty="0">
              <a:solidFill>
                <a:srgbClr val="0053A0"/>
              </a:solidFill>
              <a:cs typeface="Arial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3600" b="1" dirty="0">
                <a:solidFill>
                  <a:srgbClr val="0053A0"/>
                </a:solidFill>
                <a:ea typeface="+mn-lt"/>
                <a:cs typeface="+mn-lt"/>
              </a:rPr>
              <a:t>Unikátní technická infrastruktura</a:t>
            </a:r>
            <a:endParaRPr lang="cs-CZ" sz="3600" b="1" dirty="0">
              <a:solidFill>
                <a:srgbClr val="0053A0"/>
              </a:solidFill>
              <a:cs typeface="Arial" panose="020B0604020202020204"/>
            </a:endParaRPr>
          </a:p>
        </p:txBody>
      </p:sp>
      <p:graphicFrame>
        <p:nvGraphicFramePr>
          <p:cNvPr id="14" name="Tabulka 8">
            <a:extLst>
              <a:ext uri="{FF2B5EF4-FFF2-40B4-BE49-F238E27FC236}">
                <a16:creationId xmlns:a16="http://schemas.microsoft.com/office/drawing/2014/main" id="{D87808A6-9112-55C0-DA36-7EB0F056F7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26047" y="9561781"/>
          <a:ext cx="16638952" cy="60721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1395">
                  <a:extLst>
                    <a:ext uri="{9D8B030D-6E8A-4147-A177-3AD203B41FA5}">
                      <a16:colId xmlns:a16="http://schemas.microsoft.com/office/drawing/2014/main" val="1653194964"/>
                    </a:ext>
                  </a:extLst>
                </a:gridCol>
                <a:gridCol w="4447557">
                  <a:extLst>
                    <a:ext uri="{9D8B030D-6E8A-4147-A177-3AD203B41FA5}">
                      <a16:colId xmlns:a16="http://schemas.microsoft.com/office/drawing/2014/main" val="1511781921"/>
                    </a:ext>
                  </a:extLst>
                </a:gridCol>
              </a:tblGrid>
              <a:tr h="3168763">
                <a:tc>
                  <a:txBody>
                    <a:bodyPr/>
                    <a:lstStyle/>
                    <a:p>
                      <a:pPr marL="571500" marR="0" lvl="0" indent="-571500" algn="l" defTabSz="1828800" rtl="0" eaLnBrk="1" fontAlgn="auto" latinLnBrk="0" hangingPunct="1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 2" panose="05020102010507070707" pitchFamily="18" charset="2"/>
                        <a:buChar char="¢"/>
                        <a:tabLst>
                          <a:tab pos="355600" algn="l"/>
                        </a:tabLst>
                        <a:defRPr/>
                      </a:pPr>
                      <a:r>
                        <a:rPr lang="en-US" sz="3700" b="0" dirty="0">
                          <a:solidFill>
                            <a:srgbClr val="0054A4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3700" b="0" dirty="0">
                          <a:solidFill>
                            <a:srgbClr val="0054A4"/>
                          </a:solidFill>
                          <a:latin typeface="Arial" panose="020B0604020202020204" pitchFamily="34" charset="0"/>
                        </a:rPr>
                        <a:t>ČEZ, a. s.</a:t>
                      </a: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 2" panose="05020102010507070707" pitchFamily="18" charset="2"/>
                        <a:buChar char="¢"/>
                        <a:tabLst>
                          <a:tab pos="355600" algn="l"/>
                        </a:tabLst>
                        <a:defRPr/>
                      </a:pPr>
                      <a:r>
                        <a:rPr lang="en-US" sz="3700" b="0" dirty="0">
                          <a:solidFill>
                            <a:srgbClr val="009AC7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3700" b="0" dirty="0">
                          <a:solidFill>
                            <a:srgbClr val="009AC7"/>
                          </a:solidFill>
                          <a:latin typeface="Arial" panose="020B0604020202020204" pitchFamily="34" charset="0"/>
                        </a:rPr>
                        <a:t>Slovenské </a:t>
                      </a:r>
                      <a:r>
                        <a:rPr lang="cs-CZ" sz="3700" b="0" dirty="0" err="1">
                          <a:solidFill>
                            <a:srgbClr val="009AC7"/>
                          </a:solidFill>
                          <a:latin typeface="Arial" panose="020B0604020202020204" pitchFamily="34" charset="0"/>
                        </a:rPr>
                        <a:t>elektrárne</a:t>
                      </a:r>
                      <a:r>
                        <a:rPr lang="cs-CZ" sz="3700" b="0" dirty="0">
                          <a:solidFill>
                            <a:srgbClr val="009AC7"/>
                          </a:solidFill>
                          <a:latin typeface="Arial" panose="020B0604020202020204" pitchFamily="34" charset="0"/>
                        </a:rPr>
                        <a:t>, a.s. </a:t>
                      </a:r>
                    </a:p>
                    <a:p>
                      <a:pPr marL="571500" marR="0" lvl="0" indent="-571500" algn="l" rtl="0" eaLnBrk="1" fontAlgn="auto" latinLnBrk="0" hangingPunct="1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lang="cs-CZ" sz="37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sym typeface="Wingdings 2" panose="05020102010507070707" pitchFamily="18" charset="2"/>
                        </a:rPr>
                        <a:t>  </a:t>
                      </a:r>
                      <a:r>
                        <a:rPr lang="en-US" sz="3700" b="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Obec</a:t>
                      </a:r>
                      <a:r>
                        <a:rPr lang="en-US" sz="37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37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Husinec</a:t>
                      </a:r>
                    </a:p>
                  </a:txBody>
                  <a:tcPr marL="141435" marR="188579" marT="94291" marB="942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3700" b="0" dirty="0">
                          <a:solidFill>
                            <a:srgbClr val="0053A0"/>
                          </a:solidFill>
                          <a:latin typeface="Arial" panose="020B0604020202020204" pitchFamily="34" charset="0"/>
                        </a:rPr>
                        <a:t>80,55 %</a:t>
                      </a:r>
                    </a:p>
                    <a:p>
                      <a:pPr marL="0" marR="0" lvl="0" indent="0" algn="ctr" defTabSz="1828800" rtl="0" eaLnBrk="1" fontAlgn="auto" latinLnBrk="0" hangingPunct="1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700" b="0" dirty="0">
                          <a:solidFill>
                            <a:srgbClr val="009CC4"/>
                          </a:solidFill>
                          <a:latin typeface="Arial" panose="020B0604020202020204" pitchFamily="34" charset="0"/>
                        </a:rPr>
                        <a:t>17,92 %</a:t>
                      </a:r>
                    </a:p>
                    <a:p>
                      <a:pPr marL="0" marR="0" lvl="0" indent="0" algn="ctr" defTabSz="1828800" rtl="0" eaLnBrk="1" fontAlgn="auto" latinLnBrk="0" hangingPunct="1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7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  1,54 %</a:t>
                      </a:r>
                    </a:p>
                  </a:txBody>
                  <a:tcPr marL="194456" marR="194456" marT="73448" marB="73448" anchor="ctr"/>
                </a:tc>
                <a:extLst>
                  <a:ext uri="{0D108BD9-81ED-4DB2-BD59-A6C34878D82A}">
                    <a16:rowId xmlns:a16="http://schemas.microsoft.com/office/drawing/2014/main" val="1678144492"/>
                  </a:ext>
                </a:extLst>
              </a:tr>
              <a:tr h="2903416">
                <a:tc>
                  <a:txBody>
                    <a:bodyPr/>
                    <a:lstStyle/>
                    <a:p>
                      <a:pPr marL="571500" marR="0" lvl="0" indent="-571500" algn="l" defTabSz="1828800" rtl="0" eaLnBrk="1" fontAlgn="auto" latinLnBrk="0" hangingPunct="1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  <a:tabLst>
                          <a:tab pos="355600" algn="l"/>
                        </a:tabLst>
                        <a:defRPr/>
                      </a:pPr>
                      <a:endParaRPr lang="cs-CZ" sz="48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41435" marR="188579" marT="94291" marB="94291" anchor="ctr"/>
                </a:tc>
                <a:tc>
                  <a:txBody>
                    <a:bodyPr/>
                    <a:lstStyle/>
                    <a:p>
                      <a:pPr marL="0" marR="0" lvl="0" indent="0" algn="ctr" defTabSz="1828800" rtl="0" eaLnBrk="1" fontAlgn="auto" latinLnBrk="0" hangingPunct="1">
                        <a:lnSpc>
                          <a:spcPct val="11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48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94456" marR="194456" marT="73448" marB="73448" anchor="ctr"/>
                </a:tc>
                <a:extLst>
                  <a:ext uri="{0D108BD9-81ED-4DB2-BD59-A6C34878D82A}">
                    <a16:rowId xmlns:a16="http://schemas.microsoft.com/office/drawing/2014/main" val="3038915728"/>
                  </a:ext>
                </a:extLst>
              </a:tr>
            </a:tbl>
          </a:graphicData>
        </a:graphic>
      </p:graphicFrame>
      <p:graphicFrame>
        <p:nvGraphicFramePr>
          <p:cNvPr id="15" name="Zástupný obsah 6">
            <a:extLst>
              <a:ext uri="{FF2B5EF4-FFF2-40B4-BE49-F238E27FC236}">
                <a16:creationId xmlns:a16="http://schemas.microsoft.com/office/drawing/2014/main" id="{EA130EAA-E125-FBFD-2EB0-F8A1C7C432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39559" y="8743571"/>
          <a:ext cx="4701429" cy="4701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 2">
            <a:extLst>
              <a:ext uri="{FF2B5EF4-FFF2-40B4-BE49-F238E27FC236}">
                <a16:creationId xmlns:a16="http://schemas.microsoft.com/office/drawing/2014/main" id="{6A08B187-A146-9E99-B92E-437CB007CA78}"/>
              </a:ext>
            </a:extLst>
          </p:cNvPr>
          <p:cNvSpPr/>
          <p:nvPr/>
        </p:nvSpPr>
        <p:spPr>
          <a:xfrm>
            <a:off x="1633865" y="8775484"/>
            <a:ext cx="13425091" cy="1181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9200"/>
              </a:lnSpc>
            </a:pPr>
            <a:r>
              <a:rPr lang="en-US" sz="5400" dirty="0" err="1">
                <a:solidFill>
                  <a:srgbClr val="0053A0"/>
                </a:solidFill>
                <a:latin typeface="+mj-lt"/>
                <a:ea typeface="Outfit Extra Bold"/>
              </a:rPr>
              <a:t>Akcionáři</a:t>
            </a:r>
            <a:endParaRPr lang="en-US" sz="6400" dirty="0">
              <a:solidFill>
                <a:srgbClr val="0053A0"/>
              </a:solidFill>
              <a:latin typeface="+mj-lt"/>
              <a:ea typeface="Outfit Extra Bol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7565083-5E08-9743-F835-61A23E9EEB70}"/>
              </a:ext>
            </a:extLst>
          </p:cNvPr>
          <p:cNvGrpSpPr/>
          <p:nvPr/>
        </p:nvGrpSpPr>
        <p:grpSpPr>
          <a:xfrm>
            <a:off x="14049894" y="5813396"/>
            <a:ext cx="3914472" cy="2552983"/>
            <a:chOff x="9906994" y="6124838"/>
            <a:chExt cx="3914472" cy="2552983"/>
          </a:xfrm>
        </p:grpSpPr>
        <p:sp>
          <p:nvSpPr>
            <p:cNvPr id="6" name="TextovéPole 14">
              <a:extLst>
                <a:ext uri="{FF2B5EF4-FFF2-40B4-BE49-F238E27FC236}">
                  <a16:creationId xmlns:a16="http://schemas.microsoft.com/office/drawing/2014/main" id="{C95A19F5-3D0F-9BED-6F66-B0DD145FC932}"/>
                </a:ext>
              </a:extLst>
            </p:cNvPr>
            <p:cNvSpPr txBox="1"/>
            <p:nvPr/>
          </p:nvSpPr>
          <p:spPr>
            <a:xfrm>
              <a:off x="9951393" y="6124838"/>
              <a:ext cx="352377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cs-CZ" sz="3200" dirty="0">
                  <a:solidFill>
                    <a:schemeClr val="tx2"/>
                  </a:solidFill>
                </a:rPr>
                <a:t>LIDSKÉ ZDROJE</a:t>
              </a:r>
            </a:p>
          </p:txBody>
        </p:sp>
        <p:sp>
          <p:nvSpPr>
            <p:cNvPr id="7" name="TextovéPole 15">
              <a:extLst>
                <a:ext uri="{FF2B5EF4-FFF2-40B4-BE49-F238E27FC236}">
                  <a16:creationId xmlns:a16="http://schemas.microsoft.com/office/drawing/2014/main" id="{E670BCC9-BE2A-C5F1-6874-6C1BE00E9B45}"/>
                </a:ext>
              </a:extLst>
            </p:cNvPr>
            <p:cNvSpPr txBox="1"/>
            <p:nvPr/>
          </p:nvSpPr>
          <p:spPr>
            <a:xfrm>
              <a:off x="9927069" y="6552539"/>
              <a:ext cx="389439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cs-CZ" sz="4000" dirty="0">
                  <a:solidFill>
                    <a:schemeClr val="tx2"/>
                  </a:solidFill>
                </a:rPr>
                <a:t>KNOW-HOW</a:t>
              </a:r>
            </a:p>
          </p:txBody>
        </p:sp>
        <p:sp>
          <p:nvSpPr>
            <p:cNvPr id="9" name="TextovéPole 16">
              <a:extLst>
                <a:ext uri="{FF2B5EF4-FFF2-40B4-BE49-F238E27FC236}">
                  <a16:creationId xmlns:a16="http://schemas.microsoft.com/office/drawing/2014/main" id="{715519F0-9DE7-4573-494F-2B4D78C149F9}"/>
                </a:ext>
              </a:extLst>
            </p:cNvPr>
            <p:cNvSpPr txBox="1"/>
            <p:nvPr/>
          </p:nvSpPr>
          <p:spPr>
            <a:xfrm>
              <a:off x="9940516" y="8185378"/>
              <a:ext cx="352377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cs-CZ" sz="3200" dirty="0">
                  <a:solidFill>
                    <a:schemeClr val="tx2"/>
                  </a:solidFill>
                </a:rPr>
                <a:t>ZAMĚSTNANCŮ</a:t>
              </a:r>
            </a:p>
          </p:txBody>
        </p:sp>
        <p:sp>
          <p:nvSpPr>
            <p:cNvPr id="10" name="TextovéPole 17">
              <a:extLst>
                <a:ext uri="{FF2B5EF4-FFF2-40B4-BE49-F238E27FC236}">
                  <a16:creationId xmlns:a16="http://schemas.microsoft.com/office/drawing/2014/main" id="{8E7D2B05-37E8-AAA6-4A26-A908A5BFFB04}"/>
                </a:ext>
              </a:extLst>
            </p:cNvPr>
            <p:cNvSpPr txBox="1"/>
            <p:nvPr/>
          </p:nvSpPr>
          <p:spPr>
            <a:xfrm>
              <a:off x="9906994" y="7033908"/>
              <a:ext cx="1951644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cs-CZ" sz="8000" dirty="0">
                  <a:solidFill>
                    <a:schemeClr val="accent2"/>
                  </a:solidFill>
                </a:rPr>
                <a:t>700</a:t>
              </a:r>
            </a:p>
          </p:txBody>
        </p:sp>
        <p:sp>
          <p:nvSpPr>
            <p:cNvPr id="12" name="TextovéPole 18">
              <a:extLst>
                <a:ext uri="{FF2B5EF4-FFF2-40B4-BE49-F238E27FC236}">
                  <a16:creationId xmlns:a16="http://schemas.microsoft.com/office/drawing/2014/main" id="{468B331C-9B02-E248-1D85-520D38FDABFA}"/>
                </a:ext>
              </a:extLst>
            </p:cNvPr>
            <p:cNvSpPr txBox="1"/>
            <p:nvPr/>
          </p:nvSpPr>
          <p:spPr>
            <a:xfrm>
              <a:off x="11558388" y="6988079"/>
              <a:ext cx="705998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cs-CZ" sz="5400" dirty="0">
                  <a:solidFill>
                    <a:schemeClr val="accent2"/>
                  </a:solidFill>
                </a:rPr>
                <a:t>+</a:t>
              </a:r>
            </a:p>
          </p:txBody>
        </p:sp>
        <p:grpSp>
          <p:nvGrpSpPr>
            <p:cNvPr id="13" name="Skupina 19">
              <a:extLst>
                <a:ext uri="{FF2B5EF4-FFF2-40B4-BE49-F238E27FC236}">
                  <a16:creationId xmlns:a16="http://schemas.microsoft.com/office/drawing/2014/main" id="{039686A1-F66E-605F-53D3-0285B99D76AC}"/>
                </a:ext>
              </a:extLst>
            </p:cNvPr>
            <p:cNvGrpSpPr/>
            <p:nvPr/>
          </p:nvGrpSpPr>
          <p:grpSpPr>
            <a:xfrm>
              <a:off x="11964135" y="7163461"/>
              <a:ext cx="972000" cy="972000"/>
              <a:chOff x="3824591" y="10393998"/>
              <a:chExt cx="972000" cy="972000"/>
            </a:xfrm>
          </p:grpSpPr>
          <p:sp>
            <p:nvSpPr>
              <p:cNvPr id="18" name="Ovál 21">
                <a:extLst>
                  <a:ext uri="{FF2B5EF4-FFF2-40B4-BE49-F238E27FC236}">
                    <a16:creationId xmlns:a16="http://schemas.microsoft.com/office/drawing/2014/main" id="{4C0FD0E1-E051-8174-625D-048F0B0BAF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24591" y="10393998"/>
                <a:ext cx="972000" cy="972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9" name="Grafický objekt 22" descr="Skupina mužů">
                <a:extLst>
                  <a:ext uri="{FF2B5EF4-FFF2-40B4-BE49-F238E27FC236}">
                    <a16:creationId xmlns:a16="http://schemas.microsoft.com/office/drawing/2014/main" id="{AC9F2080-D799-BDFA-FB73-A9696FC3C3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950591" y="10519998"/>
                <a:ext cx="720000" cy="720000"/>
              </a:xfrm>
              <a:prstGeom prst="rect">
                <a:avLst/>
              </a:prstGeom>
            </p:spPr>
          </p:pic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ABCBEAF-1167-7F50-7D69-B7A100CC35AD}"/>
              </a:ext>
            </a:extLst>
          </p:cNvPr>
          <p:cNvGrpSpPr/>
          <p:nvPr/>
        </p:nvGrpSpPr>
        <p:grpSpPr>
          <a:xfrm>
            <a:off x="13986867" y="2684946"/>
            <a:ext cx="3066950" cy="2716396"/>
            <a:chOff x="15991857" y="2684551"/>
            <a:chExt cx="3066950" cy="2716396"/>
          </a:xfrm>
        </p:grpSpPr>
        <p:sp>
          <p:nvSpPr>
            <p:cNvPr id="17" name="TextovéPole 20">
              <a:extLst>
                <a:ext uri="{FF2B5EF4-FFF2-40B4-BE49-F238E27FC236}">
                  <a16:creationId xmlns:a16="http://schemas.microsoft.com/office/drawing/2014/main" id="{F7089B0F-7ADF-CBA5-72FE-939959A98589}"/>
                </a:ext>
              </a:extLst>
            </p:cNvPr>
            <p:cNvSpPr txBox="1"/>
            <p:nvPr/>
          </p:nvSpPr>
          <p:spPr>
            <a:xfrm>
              <a:off x="17306122" y="3080213"/>
              <a:ext cx="705998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cs-CZ" sz="5400" dirty="0">
                  <a:solidFill>
                    <a:schemeClr val="accent2"/>
                  </a:solidFill>
                </a:rPr>
                <a:t>+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0DE148B-91D2-0AD5-86AA-6E0D77ED2AAC}"/>
                </a:ext>
              </a:extLst>
            </p:cNvPr>
            <p:cNvGrpSpPr/>
            <p:nvPr/>
          </p:nvGrpSpPr>
          <p:grpSpPr>
            <a:xfrm>
              <a:off x="15991857" y="2684551"/>
              <a:ext cx="3066950" cy="2716396"/>
              <a:chOff x="15221390" y="6053913"/>
              <a:chExt cx="3066950" cy="2716396"/>
            </a:xfrm>
          </p:grpSpPr>
          <p:grpSp>
            <p:nvGrpSpPr>
              <p:cNvPr id="2" name="Skupina 1">
                <a:extLst>
                  <a:ext uri="{FF2B5EF4-FFF2-40B4-BE49-F238E27FC236}">
                    <a16:creationId xmlns:a16="http://schemas.microsoft.com/office/drawing/2014/main" id="{24B1AA78-DFB4-8462-E634-274C69938733}"/>
                  </a:ext>
                </a:extLst>
              </p:cNvPr>
              <p:cNvGrpSpPr/>
              <p:nvPr/>
            </p:nvGrpSpPr>
            <p:grpSpPr>
              <a:xfrm>
                <a:off x="15258090" y="6053913"/>
                <a:ext cx="3030250" cy="2716396"/>
                <a:chOff x="6058481" y="9319827"/>
                <a:chExt cx="3030250" cy="2716396"/>
              </a:xfrm>
            </p:grpSpPr>
            <p:sp>
              <p:nvSpPr>
                <p:cNvPr id="3" name="TextovéPole 2">
                  <a:extLst>
                    <a:ext uri="{FF2B5EF4-FFF2-40B4-BE49-F238E27FC236}">
                      <a16:creationId xmlns:a16="http://schemas.microsoft.com/office/drawing/2014/main" id="{15A7CFE9-873C-D8CE-EEB6-795CE9C6EAE6}"/>
                    </a:ext>
                  </a:extLst>
                </p:cNvPr>
                <p:cNvSpPr txBox="1"/>
                <p:nvPr/>
              </p:nvSpPr>
              <p:spPr>
                <a:xfrm>
                  <a:off x="6058481" y="9319827"/>
                  <a:ext cx="3001727" cy="67710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cs-CZ" sz="4400" dirty="0">
                      <a:solidFill>
                        <a:schemeClr val="tx2"/>
                      </a:solidFill>
                    </a:rPr>
                    <a:t>TRADICE</a:t>
                  </a:r>
                </a:p>
              </p:txBody>
            </p:sp>
            <p:sp>
              <p:nvSpPr>
                <p:cNvPr id="4" name="TextovéPole 6">
                  <a:extLst>
                    <a:ext uri="{FF2B5EF4-FFF2-40B4-BE49-F238E27FC236}">
                      <a16:creationId xmlns:a16="http://schemas.microsoft.com/office/drawing/2014/main" id="{7850A6D4-A177-D11A-3413-112B49F2640F}"/>
                    </a:ext>
                  </a:extLst>
                </p:cNvPr>
                <p:cNvSpPr txBox="1"/>
                <p:nvPr/>
              </p:nvSpPr>
              <p:spPr>
                <a:xfrm>
                  <a:off x="6087004" y="11020560"/>
                  <a:ext cx="3001727" cy="10156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cs-CZ" sz="6600" dirty="0">
                      <a:solidFill>
                        <a:schemeClr val="tx2"/>
                      </a:solidFill>
                    </a:rPr>
                    <a:t>LET</a:t>
                  </a:r>
                </a:p>
              </p:txBody>
            </p:sp>
          </p:grpSp>
          <p:pic>
            <p:nvPicPr>
              <p:cNvPr id="20" name="Grafický objekt 39" descr="Aktualizovat">
                <a:extLst>
                  <a:ext uri="{FF2B5EF4-FFF2-40B4-BE49-F238E27FC236}">
                    <a16:creationId xmlns:a16="http://schemas.microsoft.com/office/drawing/2014/main" id="{5AA53FEA-2966-C1E4-5CC1-35175C360A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9035170">
                <a:off x="16853799" y="6634060"/>
                <a:ext cx="1214348" cy="1214348"/>
              </a:xfrm>
              <a:prstGeom prst="rect">
                <a:avLst/>
              </a:prstGeom>
            </p:spPr>
          </p:pic>
          <p:sp>
            <p:nvSpPr>
              <p:cNvPr id="21" name="TextovéPole 27">
                <a:extLst>
                  <a:ext uri="{FF2B5EF4-FFF2-40B4-BE49-F238E27FC236}">
                    <a16:creationId xmlns:a16="http://schemas.microsoft.com/office/drawing/2014/main" id="{5701B035-4A4A-308D-3B38-620D77344655}"/>
                  </a:ext>
                </a:extLst>
              </p:cNvPr>
              <p:cNvSpPr txBox="1"/>
              <p:nvPr/>
            </p:nvSpPr>
            <p:spPr>
              <a:xfrm>
                <a:off x="15221390" y="6500374"/>
                <a:ext cx="1708097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cs-CZ" sz="9600" dirty="0">
                    <a:solidFill>
                      <a:schemeClr val="accent2"/>
                    </a:solidFill>
                  </a:rPr>
                  <a:t>70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37089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A river with trees and buildings&#10;&#10;Description automatically generated">
            <a:extLst>
              <a:ext uri="{FF2B5EF4-FFF2-40B4-BE49-F238E27FC236}">
                <a16:creationId xmlns:a16="http://schemas.microsoft.com/office/drawing/2014/main" id="{991B5520-BD3C-F14F-8AD1-97D6099E46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9642" y="7899982"/>
            <a:ext cx="13184357" cy="3804847"/>
          </a:xfrm>
          <a:prstGeom prst="rect">
            <a:avLst/>
          </a:prstGeom>
        </p:spPr>
      </p:pic>
      <p:pic>
        <p:nvPicPr>
          <p:cNvPr id="3" name="Picture 16" descr="A person standing on a platform in a factory&#10;&#10;Description automatically generated">
            <a:extLst>
              <a:ext uri="{FF2B5EF4-FFF2-40B4-BE49-F238E27FC236}">
                <a16:creationId xmlns:a16="http://schemas.microsoft.com/office/drawing/2014/main" id="{C5B39B53-6921-464C-0EF8-DEB254A20A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4109" y="4006850"/>
            <a:ext cx="5318695" cy="3804846"/>
          </a:xfrm>
          <a:prstGeom prst="rect">
            <a:avLst/>
          </a:prstGeom>
        </p:spPr>
      </p:pic>
      <p:pic>
        <p:nvPicPr>
          <p:cNvPr id="5" name="Picture 23" descr="A group of people working on a machine&#10;&#10;Description automatically generated">
            <a:extLst>
              <a:ext uri="{FF2B5EF4-FFF2-40B4-BE49-F238E27FC236}">
                <a16:creationId xmlns:a16="http://schemas.microsoft.com/office/drawing/2014/main" id="{818798AE-5CA3-8F9A-CCE5-7AF568A4048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99983"/>
            <a:ext cx="5707270" cy="3804847"/>
          </a:xfrm>
          <a:prstGeom prst="rect">
            <a:avLst/>
          </a:prstGeom>
        </p:spPr>
      </p:pic>
      <p:pic>
        <p:nvPicPr>
          <p:cNvPr id="6" name="Picture 25" descr="A high angle view of a factory&#10;&#10;Description automatically generated">
            <a:extLst>
              <a:ext uri="{FF2B5EF4-FFF2-40B4-BE49-F238E27FC236}">
                <a16:creationId xmlns:a16="http://schemas.microsoft.com/office/drawing/2014/main" id="{1FC8F995-7BFD-310C-52B7-A53425E0A4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4109" y="7899984"/>
            <a:ext cx="5318695" cy="3804846"/>
          </a:xfrm>
          <a:prstGeom prst="rect">
            <a:avLst/>
          </a:prstGeom>
        </p:spPr>
      </p:pic>
      <p:pic>
        <p:nvPicPr>
          <p:cNvPr id="7" name="Picture 29" descr="A black and white photo of a forest&#10;&#10;Description automatically generated">
            <a:extLst>
              <a:ext uri="{FF2B5EF4-FFF2-40B4-BE49-F238E27FC236}">
                <a16:creationId xmlns:a16="http://schemas.microsoft.com/office/drawing/2014/main" id="{C3640246-F3F4-0E17-BB2C-79F3DD5163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9643" y="4006850"/>
            <a:ext cx="13184357" cy="3804847"/>
          </a:xfrm>
          <a:prstGeom prst="rect">
            <a:avLst/>
          </a:prstGeom>
        </p:spPr>
      </p:pic>
      <p:pic>
        <p:nvPicPr>
          <p:cNvPr id="11" name="Picture 5" descr="A few people working in a factory&#10;&#10;Description automatically generated">
            <a:extLst>
              <a:ext uri="{FF2B5EF4-FFF2-40B4-BE49-F238E27FC236}">
                <a16:creationId xmlns:a16="http://schemas.microsoft.com/office/drawing/2014/main" id="{F52F2C81-9A39-4623-08C2-81B5A74539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07792"/>
            <a:ext cx="5705856" cy="3803904"/>
          </a:xfrm>
          <a:prstGeom prst="rect">
            <a:avLst/>
          </a:prstGeom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FD9704E3-DEE6-7C73-97FD-4EB311A01F78}"/>
              </a:ext>
            </a:extLst>
          </p:cNvPr>
          <p:cNvSpPr/>
          <p:nvPr/>
        </p:nvSpPr>
        <p:spPr>
          <a:xfrm>
            <a:off x="1285851" y="674529"/>
            <a:ext cx="17313875" cy="978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 defTabSz="1828800">
              <a:spcBef>
                <a:spcPct val="0"/>
              </a:spcBef>
              <a:defRPr/>
            </a:pPr>
            <a:r>
              <a:rPr lang="en-US" sz="6600" b="1" cap="all" dirty="0">
                <a:solidFill>
                  <a:srgbClr val="0054A4"/>
                </a:solidFill>
                <a:latin typeface="Arial" panose="020B0604020202020204"/>
              </a:rPr>
              <a:t>70 LET JADERNÉHO VÝZKUMU V ŘEŽI</a:t>
            </a:r>
          </a:p>
        </p:txBody>
      </p:sp>
    </p:spTree>
    <p:extLst>
      <p:ext uri="{BB962C8B-B14F-4D97-AF65-F5344CB8AC3E}">
        <p14:creationId xmlns:p14="http://schemas.microsoft.com/office/powerpoint/2010/main" val="4272447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45719751-9DC2-BD9D-4761-9A5EC9FF76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42927" y="411465"/>
            <a:ext cx="7478917" cy="227806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AF3542-F934-2E82-784D-5693142CF1E4}"/>
              </a:ext>
            </a:extLst>
          </p:cNvPr>
          <p:cNvGrpSpPr/>
          <p:nvPr/>
        </p:nvGrpSpPr>
        <p:grpSpPr>
          <a:xfrm>
            <a:off x="1218054" y="5190723"/>
            <a:ext cx="14441252" cy="6605225"/>
            <a:chOff x="1218054" y="4818406"/>
            <a:chExt cx="14441252" cy="6605225"/>
          </a:xfrm>
        </p:grpSpPr>
        <p:pic>
          <p:nvPicPr>
            <p:cNvPr id="26" name="Picture 25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82D4E870-6EB4-94ED-5B76-7D802A250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218054" y="4818406"/>
              <a:ext cx="2004787" cy="207166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88098DC-1E3F-A705-8FCA-E9213C434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9117560" y="5222042"/>
              <a:ext cx="5191870" cy="1548907"/>
            </a:xfrm>
            <a:prstGeom prst="rect">
              <a:avLst/>
            </a:prstGeom>
          </p:spPr>
        </p:pic>
        <p:pic>
          <p:nvPicPr>
            <p:cNvPr id="28" name="Picture 26">
              <a:extLst>
                <a:ext uri="{FF2B5EF4-FFF2-40B4-BE49-F238E27FC236}">
                  <a16:creationId xmlns:a16="http://schemas.microsoft.com/office/drawing/2014/main" id="{A7CA94E5-8CCF-DF56-D558-7DE720ECF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9117560" y="7640534"/>
              <a:ext cx="6541746" cy="1559115"/>
            </a:xfrm>
            <a:prstGeom prst="rect">
              <a:avLst/>
            </a:prstGeom>
          </p:spPr>
        </p:pic>
        <p:pic>
          <p:nvPicPr>
            <p:cNvPr id="30" name="Picture 26">
              <a:extLst>
                <a:ext uri="{FF2B5EF4-FFF2-40B4-BE49-F238E27FC236}">
                  <a16:creationId xmlns:a16="http://schemas.microsoft.com/office/drawing/2014/main" id="{439986E2-6348-A822-8454-858738543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18054" y="6781495"/>
              <a:ext cx="5334006" cy="2908429"/>
            </a:xfrm>
            <a:prstGeom prst="rect">
              <a:avLst/>
            </a:prstGeom>
          </p:spPr>
        </p:pic>
        <p:pic>
          <p:nvPicPr>
            <p:cNvPr id="31" name="Picture 26">
              <a:extLst>
                <a:ext uri="{FF2B5EF4-FFF2-40B4-BE49-F238E27FC236}">
                  <a16:creationId xmlns:a16="http://schemas.microsoft.com/office/drawing/2014/main" id="{BB639747-3A63-36CF-6BC7-A87E11227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28136" t="43290" r="24827" b="41105"/>
            <a:stretch>
              <a:fillRect/>
            </a:stretch>
          </p:blipFill>
          <p:spPr>
            <a:xfrm>
              <a:off x="1218054" y="10020194"/>
              <a:ext cx="5986559" cy="1403437"/>
            </a:xfrm>
            <a:prstGeom prst="rect">
              <a:avLst/>
            </a:prstGeom>
          </p:spPr>
        </p:pic>
        <p:pic>
          <p:nvPicPr>
            <p:cNvPr id="32" name="Picture 26">
              <a:extLst>
                <a:ext uri="{FF2B5EF4-FFF2-40B4-BE49-F238E27FC236}">
                  <a16:creationId xmlns:a16="http://schemas.microsoft.com/office/drawing/2014/main" id="{0780A23E-FA96-4205-F7A3-483722C65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t="18026" b="18026"/>
            <a:stretch/>
          </p:blipFill>
          <p:spPr>
            <a:xfrm>
              <a:off x="8722706" y="9911637"/>
              <a:ext cx="5369534" cy="1258786"/>
            </a:xfrm>
            <a:prstGeom prst="rect">
              <a:avLst/>
            </a:prstGeom>
          </p:spPr>
        </p:pic>
      </p:grpSp>
      <p:pic>
        <p:nvPicPr>
          <p:cNvPr id="56" name="Grafický objekt 21">
            <a:extLst>
              <a:ext uri="{FF2B5EF4-FFF2-40B4-BE49-F238E27FC236}">
                <a16:creationId xmlns:a16="http://schemas.microsoft.com/office/drawing/2014/main" id="{712B11E4-7AAE-9F69-B869-3BE52ECD722D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4120" y="12513787"/>
            <a:ext cx="2807301" cy="834879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4BF8BB3-F3C8-F36D-6B04-F9BB051F95EE}"/>
              </a:ext>
            </a:extLst>
          </p:cNvPr>
          <p:cNvSpPr txBox="1"/>
          <p:nvPr/>
        </p:nvSpPr>
        <p:spPr>
          <a:xfrm>
            <a:off x="1328664" y="12679323"/>
            <a:ext cx="6672865" cy="5001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cs-CZ" sz="2650" dirty="0">
                <a:solidFill>
                  <a:srgbClr val="0070C0"/>
                </a:solidFill>
                <a:latin typeface="Arial" panose="020B0604020202020204" pitchFamily="34" charset="0"/>
              </a:rPr>
              <a:t>Skupina ÚJV, člen Skupiny ČEZ</a:t>
            </a:r>
            <a:endParaRPr lang="en-US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21A7169-4FC3-CAEA-D2E9-02DA5E8BE877}"/>
              </a:ext>
            </a:extLst>
          </p:cNvPr>
          <p:cNvSpPr/>
          <p:nvPr/>
        </p:nvSpPr>
        <p:spPr>
          <a:xfrm>
            <a:off x="1328664" y="3101571"/>
            <a:ext cx="10384921" cy="1371997"/>
          </a:xfrm>
          <a:prstGeom prst="roundRect">
            <a:avLst>
              <a:gd name="adj" fmla="val 11573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 sz="6400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364D7D3F-8119-91E2-7456-8E5BA86CF9AD}"/>
              </a:ext>
            </a:extLst>
          </p:cNvPr>
          <p:cNvSpPr/>
          <p:nvPr/>
        </p:nvSpPr>
        <p:spPr>
          <a:xfrm>
            <a:off x="1687202" y="3137875"/>
            <a:ext cx="10384921" cy="150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9200"/>
              </a:lnSpc>
            </a:pPr>
            <a:r>
              <a:rPr lang="cs-CZ" sz="4800" b="1" noProof="0" dirty="0">
                <a:solidFill>
                  <a:srgbClr val="0070C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ÚJV ŘEŽ + dceřiné společnosti</a:t>
            </a:r>
            <a:endParaRPr lang="cs-CZ" sz="4800" noProof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lnSpc>
                <a:spcPts val="9200"/>
              </a:lnSpc>
            </a:pPr>
            <a:endParaRPr lang="en-US" sz="8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2079B-96E6-3E91-1239-DDB0C3071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D51FDA-3B0D-EE7C-0E08-C2210CCC0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325810"/>
            <a:ext cx="18869964" cy="2124075"/>
          </a:xfrm>
        </p:spPr>
        <p:txBody>
          <a:bodyPr/>
          <a:lstStyle/>
          <a:p>
            <a:r>
              <a:rPr lang="cs-CZ" dirty="0"/>
              <a:t>RADIOFARMAKA - historie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B3BA5E-C59E-B63A-0323-C3602CF3E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39" y="7095087"/>
            <a:ext cx="17605375" cy="9217024"/>
          </a:xfrm>
        </p:spPr>
        <p:txBody>
          <a:bodyPr>
            <a:normAutofit/>
          </a:bodyPr>
          <a:lstStyle/>
          <a:p>
            <a:pPr marL="213995" indent="-213995"/>
            <a:r>
              <a:rPr lang="cs-CZ" sz="3800" b="1" dirty="0">
                <a:solidFill>
                  <a:srgbClr val="0054A4"/>
                </a:solidFill>
              </a:rPr>
              <a:t>Radiofarmaka z reaktoru</a:t>
            </a:r>
          </a:p>
          <a:p>
            <a:pPr lvl="1"/>
            <a:r>
              <a:rPr lang="cs-CZ" sz="3400" dirty="0">
                <a:solidFill>
                  <a:schemeClr val="accent1"/>
                </a:solidFill>
              </a:rPr>
              <a:t>Reaktor LVR-15 ( v provozu od r. 1957)</a:t>
            </a:r>
          </a:p>
          <a:p>
            <a:pPr lvl="1"/>
            <a:r>
              <a:rPr lang="cs-CZ" sz="3400" dirty="0">
                <a:solidFill>
                  <a:schemeClr val="accent1"/>
                </a:solidFill>
              </a:rPr>
              <a:t>První reaktorová radiofarmaka vyrobena v r. 1974</a:t>
            </a:r>
          </a:p>
          <a:p>
            <a:pPr lvl="1"/>
            <a:r>
              <a:rPr lang="cs-CZ" sz="3400" dirty="0">
                <a:solidFill>
                  <a:schemeClr val="accent1"/>
                </a:solidFill>
              </a:rPr>
              <a:t>Výroba téměř 30 let, poté ukončena</a:t>
            </a:r>
          </a:p>
          <a:p>
            <a:pPr lvl="1"/>
            <a:r>
              <a:rPr lang="cs-CZ" sz="3400" dirty="0">
                <a:solidFill>
                  <a:schemeClr val="accent1"/>
                </a:solidFill>
              </a:rPr>
              <a:t>Diagnostická (SPECT) a terapeutická RF:</a:t>
            </a:r>
            <a:br>
              <a:rPr lang="cs-CZ" sz="3400" dirty="0">
                <a:solidFill>
                  <a:schemeClr val="accent1"/>
                </a:solidFill>
              </a:rPr>
            </a:br>
            <a:br>
              <a:rPr lang="cs-CZ" sz="3400" dirty="0">
                <a:solidFill>
                  <a:schemeClr val="accent1"/>
                </a:solidFill>
              </a:rPr>
            </a:br>
            <a:r>
              <a:rPr lang="cs-CZ" sz="3400" dirty="0">
                <a:solidFill>
                  <a:srgbClr val="FF0000"/>
                </a:solidFill>
              </a:rPr>
              <a:t>8 </a:t>
            </a:r>
            <a:r>
              <a:rPr lang="cs-CZ" sz="3400" dirty="0">
                <a:solidFill>
                  <a:schemeClr val="accent1"/>
                </a:solidFill>
              </a:rPr>
              <a:t>radioaktivních preparátů (s </a:t>
            </a:r>
            <a:r>
              <a:rPr lang="cs-CZ" sz="3400" baseline="30000" dirty="0">
                <a:solidFill>
                  <a:schemeClr val="accent1"/>
                </a:solidFill>
              </a:rPr>
              <a:t>99m</a:t>
            </a:r>
            <a:r>
              <a:rPr lang="cs-CZ" sz="3400" dirty="0">
                <a:solidFill>
                  <a:schemeClr val="accent1"/>
                </a:solidFill>
              </a:rPr>
              <a:t>Tc, </a:t>
            </a:r>
            <a:r>
              <a:rPr lang="cs-CZ" sz="3400" baseline="30000" dirty="0">
                <a:solidFill>
                  <a:schemeClr val="accent1"/>
                </a:solidFill>
              </a:rPr>
              <a:t>111</a:t>
            </a:r>
            <a:r>
              <a:rPr lang="cs-CZ" sz="3400" dirty="0">
                <a:solidFill>
                  <a:schemeClr val="accent1"/>
                </a:solidFill>
              </a:rPr>
              <a:t>In, </a:t>
            </a:r>
            <a:r>
              <a:rPr lang="cs-CZ" sz="3400" baseline="30000" dirty="0">
                <a:solidFill>
                  <a:schemeClr val="accent1"/>
                </a:solidFill>
              </a:rPr>
              <a:t>67</a:t>
            </a:r>
            <a:r>
              <a:rPr lang="cs-CZ" sz="3400" dirty="0">
                <a:solidFill>
                  <a:schemeClr val="accent1"/>
                </a:solidFill>
              </a:rPr>
              <a:t>Ga, </a:t>
            </a:r>
            <a:r>
              <a:rPr lang="cs-CZ" sz="3400" baseline="30000" dirty="0">
                <a:solidFill>
                  <a:schemeClr val="accent1"/>
                </a:solidFill>
              </a:rPr>
              <a:t>131</a:t>
            </a:r>
            <a:r>
              <a:rPr lang="cs-CZ" sz="3400" dirty="0">
                <a:solidFill>
                  <a:schemeClr val="accent1"/>
                </a:solidFill>
              </a:rPr>
              <a:t>I, </a:t>
            </a:r>
            <a:r>
              <a:rPr lang="cs-CZ" sz="3400" baseline="30000" dirty="0">
                <a:solidFill>
                  <a:schemeClr val="accent1"/>
                </a:solidFill>
              </a:rPr>
              <a:t>153</a:t>
            </a:r>
            <a:r>
              <a:rPr lang="cs-CZ" sz="3400" dirty="0">
                <a:solidFill>
                  <a:schemeClr val="accent1"/>
                </a:solidFill>
              </a:rPr>
              <a:t>Sm) 			     	    </a:t>
            </a:r>
            <a:br>
              <a:rPr lang="cs-CZ" sz="3400" dirty="0">
                <a:solidFill>
                  <a:schemeClr val="accent1"/>
                </a:solidFill>
              </a:rPr>
            </a:br>
            <a:r>
              <a:rPr lang="cs-CZ" sz="3400" dirty="0">
                <a:solidFill>
                  <a:srgbClr val="FF0000"/>
                </a:solidFill>
              </a:rPr>
              <a:t>6</a:t>
            </a:r>
            <a:r>
              <a:rPr lang="cs-CZ" sz="3400" dirty="0">
                <a:solidFill>
                  <a:schemeClr val="accent1"/>
                </a:solidFill>
              </a:rPr>
              <a:t> neaktivních lyofilizovaných </a:t>
            </a:r>
            <a:r>
              <a:rPr lang="cs-CZ" sz="3400" dirty="0" err="1">
                <a:solidFill>
                  <a:schemeClr val="accent1"/>
                </a:solidFill>
              </a:rPr>
              <a:t>kitů</a:t>
            </a:r>
            <a:endParaRPr lang="cs-CZ" sz="3400" dirty="0">
              <a:solidFill>
                <a:schemeClr val="accent1"/>
              </a:solidFill>
            </a:endParaRPr>
          </a:p>
          <a:p>
            <a:pPr marL="292100" lvl="1" indent="0">
              <a:buNone/>
            </a:pP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5CCEC-38AF-30C1-DB4F-60F213E72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22FA-421E-4FA0-BBDE-AE379348C7F1}" type="slidenum">
              <a:rPr lang="cs-CZ" smtClean="0"/>
              <a:t>6</a:t>
            </a:fld>
            <a:endParaRPr lang="cs-C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F1A5A66-4E90-D023-944D-6D317ED04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07189" y="8621178"/>
            <a:ext cx="6525574" cy="338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 descr="Obsah obrázku stroj/přístroj, flétna/dudy, inženýrství, Autodíly&#10;&#10;Obsah generovaný pomocí AI může být nesprávný.">
            <a:extLst>
              <a:ext uri="{FF2B5EF4-FFF2-40B4-BE49-F238E27FC236}">
                <a16:creationId xmlns:a16="http://schemas.microsoft.com/office/drawing/2014/main" id="{02F11CDB-6558-D56D-F382-9814FED4B7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7667" y="2449885"/>
            <a:ext cx="9282545" cy="4303222"/>
          </a:xfrm>
          <a:prstGeom prst="roundRect">
            <a:avLst>
              <a:gd name="adj" fmla="val 6966"/>
            </a:avLst>
          </a:prstGeom>
        </p:spPr>
      </p:pic>
      <p:pic>
        <p:nvPicPr>
          <p:cNvPr id="12" name="Obrázek 11" descr="Obsah obrázku budova, inženýrství, ocel, průmysl&#10;&#10;Obsah generovaný pomocí AI může být nesprávný.">
            <a:extLst>
              <a:ext uri="{FF2B5EF4-FFF2-40B4-BE49-F238E27FC236}">
                <a16:creationId xmlns:a16="http://schemas.microsoft.com/office/drawing/2014/main" id="{56472DCD-A3B5-7E5B-3E0C-7688BE8F18D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4938" y="2429104"/>
            <a:ext cx="9617825" cy="4344785"/>
          </a:xfrm>
          <a:prstGeom prst="roundRect">
            <a:avLst>
              <a:gd name="adj" fmla="val 6966"/>
            </a:avLst>
          </a:prstGeom>
        </p:spPr>
      </p:pic>
    </p:spTree>
    <p:extLst>
      <p:ext uri="{BB962C8B-B14F-4D97-AF65-F5344CB8AC3E}">
        <p14:creationId xmlns:p14="http://schemas.microsoft.com/office/powerpoint/2010/main" val="1663642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00126B-DB23-44FB-FA4F-70459EBC8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RADIOFARMAKA – současnost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485BDF-748F-94F9-66EF-8D3F1B3D3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7525" y="6857999"/>
            <a:ext cx="17605375" cy="5832475"/>
          </a:xfrm>
        </p:spPr>
        <p:txBody>
          <a:bodyPr vert="horz" lIns="0" tIns="0" rIns="0" bIns="0" rtlCol="0" anchor="t">
            <a:normAutofit/>
          </a:bodyPr>
          <a:lstStyle/>
          <a:p>
            <a:pPr marL="213995" indent="-213995"/>
            <a:r>
              <a:rPr lang="cs-CZ" sz="3800" b="1">
                <a:solidFill>
                  <a:srgbClr val="0054A4"/>
                </a:solidFill>
              </a:rPr>
              <a:t> PET radiofarmaka</a:t>
            </a:r>
          </a:p>
          <a:p>
            <a:pPr lvl="1"/>
            <a:r>
              <a:rPr lang="cs-CZ" sz="3400" dirty="0">
                <a:solidFill>
                  <a:schemeClr val="accent1"/>
                </a:solidFill>
              </a:rPr>
              <a:t> 3 PET centra (Praha, Brno, Řež) vybudovaná v letech:</a:t>
            </a:r>
          </a:p>
          <a:p>
            <a:pPr marL="725170" lvl="2" indent="-140970"/>
            <a:r>
              <a:rPr lang="cs-CZ" sz="3400" dirty="0">
                <a:solidFill>
                  <a:schemeClr val="accent1"/>
                </a:solidFill>
              </a:rPr>
              <a:t> </a:t>
            </a:r>
            <a:r>
              <a:rPr lang="cs-CZ" sz="3400" b="1" dirty="0">
                <a:solidFill>
                  <a:schemeClr val="accent1"/>
                </a:solidFill>
              </a:rPr>
              <a:t>2000</a:t>
            </a:r>
            <a:r>
              <a:rPr lang="en-US" sz="3400" dirty="0">
                <a:solidFill>
                  <a:schemeClr val="accent1"/>
                </a:solidFill>
              </a:rPr>
              <a:t> </a:t>
            </a:r>
            <a:r>
              <a:rPr lang="cs-CZ" sz="3400" dirty="0">
                <a:solidFill>
                  <a:schemeClr val="accent1"/>
                </a:solidFill>
              </a:rPr>
              <a:t>(</a:t>
            </a:r>
            <a:r>
              <a:rPr lang="cs-CZ" sz="2800" dirty="0"/>
              <a:t>pilotní projekt IAEA pro Střední/Východní Evropu</a:t>
            </a:r>
            <a:r>
              <a:rPr lang="en-US" sz="3400" dirty="0">
                <a:solidFill>
                  <a:schemeClr val="accent1"/>
                </a:solidFill>
              </a:rPr>
              <a:t>)</a:t>
            </a:r>
            <a:r>
              <a:rPr lang="cs-CZ" sz="3400" dirty="0">
                <a:solidFill>
                  <a:schemeClr val="accent1"/>
                </a:solidFill>
              </a:rPr>
              <a:t>, </a:t>
            </a:r>
            <a:r>
              <a:rPr lang="cs-CZ" sz="3400" b="1" dirty="0">
                <a:solidFill>
                  <a:schemeClr val="accent1"/>
                </a:solidFill>
              </a:rPr>
              <a:t>2007</a:t>
            </a:r>
            <a:r>
              <a:rPr lang="cs-CZ" sz="3400" dirty="0">
                <a:solidFill>
                  <a:schemeClr val="accent1"/>
                </a:solidFill>
              </a:rPr>
              <a:t> a </a:t>
            </a:r>
            <a:r>
              <a:rPr lang="cs-CZ" sz="3400" b="1" dirty="0">
                <a:solidFill>
                  <a:schemeClr val="accent1"/>
                </a:solidFill>
              </a:rPr>
              <a:t>2012 </a:t>
            </a:r>
          </a:p>
          <a:p>
            <a:pPr marL="431800" lvl="1" indent="-215900"/>
            <a:r>
              <a:rPr lang="cs-CZ" sz="3400" dirty="0">
                <a:solidFill>
                  <a:schemeClr val="accent1"/>
                </a:solidFill>
              </a:rPr>
              <a:t> 3 cyklotrony (1x </a:t>
            </a:r>
            <a:r>
              <a:rPr lang="cs-CZ" sz="3400" b="1" dirty="0">
                <a:solidFill>
                  <a:schemeClr val="accent1"/>
                </a:solidFill>
              </a:rPr>
              <a:t>IBA </a:t>
            </a:r>
            <a:r>
              <a:rPr lang="cs-CZ" sz="3400" b="1">
                <a:solidFill>
                  <a:schemeClr val="accent1"/>
                </a:solidFill>
              </a:rPr>
              <a:t>Cyclone</a:t>
            </a:r>
            <a:r>
              <a:rPr lang="cs-CZ" sz="3400" b="1" dirty="0">
                <a:solidFill>
                  <a:schemeClr val="accent1"/>
                </a:solidFill>
              </a:rPr>
              <a:t> 18</a:t>
            </a:r>
            <a:r>
              <a:rPr lang="cs-CZ" sz="3400" dirty="0">
                <a:solidFill>
                  <a:schemeClr val="accent1"/>
                </a:solidFill>
              </a:rPr>
              <a:t>, 1x </a:t>
            </a:r>
            <a:r>
              <a:rPr lang="cs-CZ" sz="3400" b="1" dirty="0">
                <a:solidFill>
                  <a:schemeClr val="accent1"/>
                </a:solidFill>
              </a:rPr>
              <a:t>IBA </a:t>
            </a:r>
            <a:r>
              <a:rPr lang="cs-CZ" sz="3400" b="1">
                <a:solidFill>
                  <a:schemeClr val="accent1"/>
                </a:solidFill>
              </a:rPr>
              <a:t>Cyclone</a:t>
            </a:r>
            <a:r>
              <a:rPr lang="cs-CZ" sz="3400" b="1" dirty="0">
                <a:solidFill>
                  <a:schemeClr val="accent1"/>
                </a:solidFill>
              </a:rPr>
              <a:t> 18 </a:t>
            </a:r>
            <a:r>
              <a:rPr lang="cs-CZ" sz="3400" dirty="0">
                <a:solidFill>
                  <a:schemeClr val="accent1"/>
                </a:solidFill>
              </a:rPr>
              <a:t>s </a:t>
            </a:r>
            <a:r>
              <a:rPr lang="cs-CZ" sz="3400">
                <a:solidFill>
                  <a:schemeClr val="accent1"/>
                </a:solidFill>
              </a:rPr>
              <a:t>ext</a:t>
            </a:r>
            <a:r>
              <a:rPr lang="cs-CZ" sz="3400" dirty="0">
                <a:solidFill>
                  <a:schemeClr val="accent1"/>
                </a:solidFill>
              </a:rPr>
              <a:t>. </a:t>
            </a:r>
            <a:r>
              <a:rPr lang="cs-CZ" sz="3400">
                <a:solidFill>
                  <a:schemeClr val="accent1"/>
                </a:solidFill>
              </a:rPr>
              <a:t>beamline</a:t>
            </a:r>
            <a:r>
              <a:rPr lang="cs-CZ" sz="3400" dirty="0">
                <a:solidFill>
                  <a:schemeClr val="accent1"/>
                </a:solidFill>
              </a:rPr>
              <a:t>, 1x </a:t>
            </a:r>
            <a:r>
              <a:rPr lang="cs-CZ" sz="3400" b="1" dirty="0">
                <a:solidFill>
                  <a:schemeClr val="accent1"/>
                </a:solidFill>
              </a:rPr>
              <a:t>IBA </a:t>
            </a:r>
            <a:r>
              <a:rPr lang="cs-CZ" sz="3400" b="1">
                <a:solidFill>
                  <a:schemeClr val="accent1"/>
                </a:solidFill>
              </a:rPr>
              <a:t>Kiube</a:t>
            </a:r>
            <a:r>
              <a:rPr lang="cs-CZ" sz="3400" dirty="0">
                <a:solidFill>
                  <a:schemeClr val="accent1"/>
                </a:solidFill>
              </a:rPr>
              <a:t>) </a:t>
            </a:r>
            <a:endParaRPr lang="cs-CZ" sz="3400" dirty="0">
              <a:solidFill>
                <a:schemeClr val="accent1"/>
              </a:solidFill>
              <a:cs typeface="Arial"/>
            </a:endParaRPr>
          </a:p>
          <a:p>
            <a:pPr marL="431800" lvl="1" indent="-215900"/>
            <a:r>
              <a:rPr lang="cs-CZ" sz="3400" dirty="0">
                <a:solidFill>
                  <a:schemeClr val="accent1"/>
                </a:solidFill>
              </a:rPr>
              <a:t> 12+ syntézních modulů (</a:t>
            </a:r>
            <a:r>
              <a:rPr lang="cs-CZ" sz="3400" b="1" dirty="0">
                <a:solidFill>
                  <a:schemeClr val="accent1"/>
                </a:solidFill>
              </a:rPr>
              <a:t>Trasis </a:t>
            </a:r>
            <a:r>
              <a:rPr lang="cs-CZ" sz="3400" b="1">
                <a:solidFill>
                  <a:schemeClr val="accent1"/>
                </a:solidFill>
              </a:rPr>
              <a:t>AllinOne</a:t>
            </a:r>
            <a:r>
              <a:rPr lang="cs-CZ" sz="3400" b="1" dirty="0">
                <a:solidFill>
                  <a:schemeClr val="accent1"/>
                </a:solidFill>
              </a:rPr>
              <a:t> </a:t>
            </a:r>
            <a:r>
              <a:rPr lang="cs-CZ" sz="3400" dirty="0">
                <a:solidFill>
                  <a:schemeClr val="accent1"/>
                </a:solidFill>
              </a:rPr>
              <a:t>a </a:t>
            </a:r>
            <a:r>
              <a:rPr lang="cs-CZ" sz="3400" b="1" dirty="0">
                <a:solidFill>
                  <a:schemeClr val="accent1"/>
                </a:solidFill>
              </a:rPr>
              <a:t>GE </a:t>
            </a:r>
            <a:r>
              <a:rPr lang="cs-CZ" sz="3400" b="1">
                <a:solidFill>
                  <a:schemeClr val="accent1"/>
                </a:solidFill>
              </a:rPr>
              <a:t>FASTLab</a:t>
            </a:r>
            <a:r>
              <a:rPr lang="cs-CZ" sz="3400" b="1" dirty="0">
                <a:solidFill>
                  <a:schemeClr val="accent1"/>
                </a:solidFill>
              </a:rPr>
              <a:t> 2</a:t>
            </a:r>
            <a:r>
              <a:rPr lang="cs-CZ" sz="3400" dirty="0">
                <a:solidFill>
                  <a:schemeClr val="accent1"/>
                </a:solidFill>
              </a:rPr>
              <a:t>)</a:t>
            </a:r>
            <a:endParaRPr lang="cs-CZ" sz="3400" dirty="0">
              <a:solidFill>
                <a:schemeClr val="accent1"/>
              </a:solidFill>
              <a:cs typeface="Arial"/>
            </a:endParaRPr>
          </a:p>
          <a:p>
            <a:pPr lvl="1"/>
            <a:r>
              <a:rPr lang="cs-CZ" sz="3400" dirty="0">
                <a:solidFill>
                  <a:schemeClr val="accent1"/>
                </a:solidFill>
              </a:rPr>
              <a:t> 3 plně vybavené QC laboratoře (kontrola kvality)</a:t>
            </a:r>
          </a:p>
          <a:p>
            <a:pPr marL="292100" lvl="1" indent="0">
              <a:buNone/>
            </a:pPr>
            <a:endParaRPr lang="cs-CZ" b="1" dirty="0">
              <a:solidFill>
                <a:schemeClr val="accent1"/>
              </a:solidFill>
            </a:endParaRPr>
          </a:p>
          <a:p>
            <a:pPr marL="292100" lvl="1" indent="0">
              <a:buNone/>
            </a:pPr>
            <a:r>
              <a:rPr lang="cs-CZ" sz="3400" b="1" dirty="0">
                <a:solidFill>
                  <a:srgbClr val="0054A4"/>
                </a:solidFill>
              </a:rPr>
              <a:t>Divize v současnosti zaměřená ze 100 % na PET radiofarmaka</a:t>
            </a:r>
            <a:r>
              <a:rPr lang="cs-CZ" sz="3400" dirty="0">
                <a:solidFill>
                  <a:srgbClr val="0054A4"/>
                </a:solidFill>
              </a:rPr>
              <a:t> </a:t>
            </a:r>
          </a:p>
          <a:p>
            <a:pPr marL="292100" lvl="1" indent="0">
              <a:buNone/>
            </a:pPr>
            <a:r>
              <a:rPr lang="cs-CZ" sz="3400" b="1" dirty="0">
                <a:solidFill>
                  <a:srgbClr val="0054A4"/>
                </a:solidFill>
              </a:rPr>
              <a:t>Pouze výroba, žádné skenery</a:t>
            </a:r>
            <a:endParaRPr lang="cs-CZ" sz="3400" dirty="0">
              <a:solidFill>
                <a:srgbClr val="0054A4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4999A0-0A2D-E40C-E7CE-F798FEC9A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22FA-421E-4FA0-BBDE-AE379348C7F1}" type="slidenum">
              <a:rPr lang="cs-CZ" smtClean="0"/>
              <a:t>7</a:t>
            </a:fld>
            <a:endParaRPr lang="cs-CZ" dirty="0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B6A2C0E4-8553-E35A-802F-9B3C2F9B59B9}"/>
              </a:ext>
            </a:extLst>
          </p:cNvPr>
          <p:cNvGrpSpPr>
            <a:grpSpLocks noChangeAspect="1"/>
          </p:cNvGrpSpPr>
          <p:nvPr/>
        </p:nvGrpSpPr>
        <p:grpSpPr>
          <a:xfrm>
            <a:off x="7415896" y="2313012"/>
            <a:ext cx="6314397" cy="4018494"/>
            <a:chOff x="0" y="0"/>
            <a:chExt cx="860226" cy="547449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C35CEDC0-4BA8-3960-9F8D-DFA6CD6DE2BA}"/>
                </a:ext>
              </a:extLst>
            </p:cNvPr>
            <p:cNvSpPr/>
            <p:nvPr/>
          </p:nvSpPr>
          <p:spPr>
            <a:xfrm>
              <a:off x="0" y="0"/>
              <a:ext cx="860225" cy="547449"/>
            </a:xfrm>
            <a:custGeom>
              <a:avLst/>
              <a:gdLst/>
              <a:ahLst/>
              <a:cxnLst/>
              <a:rect l="l" t="t" r="r" b="b"/>
              <a:pathLst>
                <a:path w="860225" h="547449">
                  <a:moveTo>
                    <a:pt x="48801" y="0"/>
                  </a:moveTo>
                  <a:lnTo>
                    <a:pt x="811424" y="0"/>
                  </a:lnTo>
                  <a:cubicBezTo>
                    <a:pt x="838377" y="0"/>
                    <a:pt x="860225" y="21849"/>
                    <a:pt x="860225" y="48801"/>
                  </a:cubicBezTo>
                  <a:lnTo>
                    <a:pt x="860225" y="498648"/>
                  </a:lnTo>
                  <a:cubicBezTo>
                    <a:pt x="860225" y="525600"/>
                    <a:pt x="838377" y="547449"/>
                    <a:pt x="811424" y="547449"/>
                  </a:cubicBezTo>
                  <a:lnTo>
                    <a:pt x="48801" y="547449"/>
                  </a:lnTo>
                  <a:cubicBezTo>
                    <a:pt x="21849" y="547449"/>
                    <a:pt x="0" y="525600"/>
                    <a:pt x="0" y="498648"/>
                  </a:cubicBezTo>
                  <a:lnTo>
                    <a:pt x="0" y="48801"/>
                  </a:lnTo>
                  <a:cubicBezTo>
                    <a:pt x="0" y="21849"/>
                    <a:pt x="21849" y="0"/>
                    <a:pt x="48801" y="0"/>
                  </a:cubicBezTo>
                  <a:close/>
                </a:path>
              </a:pathLst>
            </a:cu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10">
            <a:extLst>
              <a:ext uri="{FF2B5EF4-FFF2-40B4-BE49-F238E27FC236}">
                <a16:creationId xmlns:a16="http://schemas.microsoft.com/office/drawing/2014/main" id="{161950A2-960F-9785-06E1-25BF52BDD9B5}"/>
              </a:ext>
            </a:extLst>
          </p:cNvPr>
          <p:cNvGrpSpPr>
            <a:grpSpLocks noChangeAspect="1"/>
          </p:cNvGrpSpPr>
          <p:nvPr/>
        </p:nvGrpSpPr>
        <p:grpSpPr>
          <a:xfrm>
            <a:off x="343217" y="2313012"/>
            <a:ext cx="6583473" cy="4018494"/>
            <a:chOff x="0" y="0"/>
            <a:chExt cx="896882" cy="547449"/>
          </a:xfrm>
        </p:grpSpPr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B187759D-AF8A-12F6-5060-F5A540947EE2}"/>
                </a:ext>
              </a:extLst>
            </p:cNvPr>
            <p:cNvSpPr/>
            <p:nvPr/>
          </p:nvSpPr>
          <p:spPr>
            <a:xfrm>
              <a:off x="0" y="0"/>
              <a:ext cx="896882" cy="547449"/>
            </a:xfrm>
            <a:custGeom>
              <a:avLst/>
              <a:gdLst/>
              <a:ahLst/>
              <a:cxnLst/>
              <a:rect l="l" t="t" r="r" b="b"/>
              <a:pathLst>
                <a:path w="896882" h="547449">
                  <a:moveTo>
                    <a:pt x="46806" y="0"/>
                  </a:moveTo>
                  <a:lnTo>
                    <a:pt x="850076" y="0"/>
                  </a:lnTo>
                  <a:cubicBezTo>
                    <a:pt x="875926" y="0"/>
                    <a:pt x="896882" y="20956"/>
                    <a:pt x="896882" y="46806"/>
                  </a:cubicBezTo>
                  <a:lnTo>
                    <a:pt x="896882" y="500643"/>
                  </a:lnTo>
                  <a:cubicBezTo>
                    <a:pt x="896882" y="513057"/>
                    <a:pt x="891951" y="524962"/>
                    <a:pt x="883173" y="533740"/>
                  </a:cubicBezTo>
                  <a:cubicBezTo>
                    <a:pt x="874395" y="542518"/>
                    <a:pt x="862490" y="547449"/>
                    <a:pt x="850076" y="547449"/>
                  </a:cubicBezTo>
                  <a:lnTo>
                    <a:pt x="46806" y="547449"/>
                  </a:lnTo>
                  <a:cubicBezTo>
                    <a:pt x="34393" y="547449"/>
                    <a:pt x="22487" y="542518"/>
                    <a:pt x="13709" y="533740"/>
                  </a:cubicBezTo>
                  <a:cubicBezTo>
                    <a:pt x="4931" y="524962"/>
                    <a:pt x="0" y="513057"/>
                    <a:pt x="0" y="500643"/>
                  </a:cubicBezTo>
                  <a:lnTo>
                    <a:pt x="0" y="46806"/>
                  </a:lnTo>
                  <a:cubicBezTo>
                    <a:pt x="0" y="34393"/>
                    <a:pt x="4931" y="22487"/>
                    <a:pt x="13709" y="13709"/>
                  </a:cubicBezTo>
                  <a:cubicBezTo>
                    <a:pt x="22487" y="4931"/>
                    <a:pt x="34393" y="0"/>
                    <a:pt x="46806" y="0"/>
                  </a:cubicBezTo>
                  <a:close/>
                </a:path>
              </a:pathLst>
            </a:cu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1028" name="Picture 4">
            <a:extLst>
              <a:ext uri="{FF2B5EF4-FFF2-40B4-BE49-F238E27FC236}">
                <a16:creationId xmlns:a16="http://schemas.microsoft.com/office/drawing/2014/main" id="{6F50C3BC-2C37-00A5-E7F3-D3EEED60D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32706" y="2273861"/>
            <a:ext cx="6089344" cy="405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438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F7C988-2F32-79C0-F2D2-B22A9ED27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0CA9D7-0B65-8629-358F-C80D4B2B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933" y="221957"/>
            <a:ext cx="18869964" cy="2124075"/>
          </a:xfrm>
        </p:spPr>
        <p:txBody>
          <a:bodyPr/>
          <a:lstStyle/>
          <a:p>
            <a:r>
              <a:rPr lang="cs-CZ" dirty="0"/>
              <a:t>NAŠE POZICE NA TRHU</a:t>
            </a:r>
            <a:endParaRPr lang="en-US" dirty="0"/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F61CC54A-7E84-ED40-A40F-47105538B79C}"/>
              </a:ext>
            </a:extLst>
          </p:cNvPr>
          <p:cNvGrpSpPr/>
          <p:nvPr/>
        </p:nvGrpSpPr>
        <p:grpSpPr>
          <a:xfrm>
            <a:off x="15244527" y="3538118"/>
            <a:ext cx="4320000" cy="3060000"/>
            <a:chOff x="17550063" y="4058651"/>
            <a:chExt cx="3577390" cy="7732285"/>
          </a:xfrm>
        </p:grpSpPr>
        <p:sp>
          <p:nvSpPr>
            <p:cNvPr id="9" name="Obdélník: se zakulacenými rohy 8">
              <a:extLst>
                <a:ext uri="{FF2B5EF4-FFF2-40B4-BE49-F238E27FC236}">
                  <a16:creationId xmlns:a16="http://schemas.microsoft.com/office/drawing/2014/main" id="{F0B99D48-CDE2-9AB9-8196-0B1120F4AEA6}"/>
                </a:ext>
              </a:extLst>
            </p:cNvPr>
            <p:cNvSpPr/>
            <p:nvPr/>
          </p:nvSpPr>
          <p:spPr>
            <a:xfrm>
              <a:off x="17550063" y="4058651"/>
              <a:ext cx="3577390" cy="7732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FFB5A870-FC5E-2F44-EBC4-D63E6E1E6DBC}"/>
                </a:ext>
              </a:extLst>
            </p:cNvPr>
            <p:cNvSpPr txBox="1"/>
            <p:nvPr/>
          </p:nvSpPr>
          <p:spPr>
            <a:xfrm>
              <a:off x="17709730" y="5029919"/>
              <a:ext cx="3262465" cy="5425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100+</a:t>
              </a:r>
              <a:endPara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009AC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dávek FDG denně vyrobeno na pracovištích ÚJV Řež</a:t>
              </a: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FC228FAF-8797-2E12-0584-7AE17CD6C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2806" y="3040783"/>
            <a:ext cx="8229053" cy="6171789"/>
          </a:xfrm>
          <a:prstGeom prst="roundRect">
            <a:avLst>
              <a:gd name="adj" fmla="val 419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Skupina 11">
            <a:extLst>
              <a:ext uri="{FF2B5EF4-FFF2-40B4-BE49-F238E27FC236}">
                <a16:creationId xmlns:a16="http://schemas.microsoft.com/office/drawing/2014/main" id="{E74E3A3D-AC6C-A07A-7290-1F025851BB68}"/>
              </a:ext>
            </a:extLst>
          </p:cNvPr>
          <p:cNvGrpSpPr/>
          <p:nvPr/>
        </p:nvGrpSpPr>
        <p:grpSpPr>
          <a:xfrm>
            <a:off x="15268595" y="236882"/>
            <a:ext cx="4320000" cy="3060000"/>
            <a:chOff x="17550063" y="4058651"/>
            <a:chExt cx="3577390" cy="7732285"/>
          </a:xfrm>
        </p:grpSpPr>
        <p:sp>
          <p:nvSpPr>
            <p:cNvPr id="13" name="Obdélník: se zakulacenými rohy 12">
              <a:extLst>
                <a:ext uri="{FF2B5EF4-FFF2-40B4-BE49-F238E27FC236}">
                  <a16:creationId xmlns:a16="http://schemas.microsoft.com/office/drawing/2014/main" id="{442CBA85-16FE-CB57-D6CD-B22A6790B3D7}"/>
                </a:ext>
              </a:extLst>
            </p:cNvPr>
            <p:cNvSpPr/>
            <p:nvPr/>
          </p:nvSpPr>
          <p:spPr>
            <a:xfrm>
              <a:off x="17550063" y="4058651"/>
              <a:ext cx="3577390" cy="7732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TextovéPole 13">
              <a:extLst>
                <a:ext uri="{FF2B5EF4-FFF2-40B4-BE49-F238E27FC236}">
                  <a16:creationId xmlns:a16="http://schemas.microsoft.com/office/drawing/2014/main" id="{2DA5BB5D-51EB-8CB3-B037-054831EED25A}"/>
                </a:ext>
              </a:extLst>
            </p:cNvPr>
            <p:cNvSpPr txBox="1"/>
            <p:nvPr/>
          </p:nvSpPr>
          <p:spPr>
            <a:xfrm>
              <a:off x="17733338" y="5161699"/>
              <a:ext cx="3262464" cy="5168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100%</a:t>
              </a:r>
              <a:endPara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009AC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Navýšení  počtu PET  vyšetření v posledních 10 letech</a:t>
              </a:r>
            </a:p>
          </p:txBody>
        </p:sp>
      </p:grp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A041F602-C3D6-8AC2-AAD2-46B23EC4CD39}"/>
              </a:ext>
            </a:extLst>
          </p:cNvPr>
          <p:cNvGrpSpPr/>
          <p:nvPr/>
        </p:nvGrpSpPr>
        <p:grpSpPr>
          <a:xfrm>
            <a:off x="1123314" y="161318"/>
            <a:ext cx="4320000" cy="3060000"/>
            <a:chOff x="17496106" y="3159080"/>
            <a:chExt cx="3577390" cy="7732285"/>
          </a:xfrm>
        </p:grpSpPr>
        <p:sp>
          <p:nvSpPr>
            <p:cNvPr id="16" name="Obdélník: se zakulacenými rohy 15">
              <a:extLst>
                <a:ext uri="{FF2B5EF4-FFF2-40B4-BE49-F238E27FC236}">
                  <a16:creationId xmlns:a16="http://schemas.microsoft.com/office/drawing/2014/main" id="{BD895FB5-BD75-C7CF-794C-E0C571D0D66A}"/>
                </a:ext>
              </a:extLst>
            </p:cNvPr>
            <p:cNvSpPr/>
            <p:nvPr/>
          </p:nvSpPr>
          <p:spPr>
            <a:xfrm>
              <a:off x="17496106" y="3159080"/>
              <a:ext cx="3577390" cy="7732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25CA06C1-5F9F-B8DD-5983-888725DFA11E}"/>
                </a:ext>
              </a:extLst>
            </p:cNvPr>
            <p:cNvSpPr txBox="1"/>
            <p:nvPr/>
          </p:nvSpPr>
          <p:spPr>
            <a:xfrm>
              <a:off x="17512455" y="5335380"/>
              <a:ext cx="3262464" cy="342195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~ 60 000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PET vyšetření ročně</a:t>
              </a:r>
            </a:p>
          </p:txBody>
        </p:sp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2134059F-DCCB-25A5-AFB7-0280167EB1D7}"/>
              </a:ext>
            </a:extLst>
          </p:cNvPr>
          <p:cNvGrpSpPr/>
          <p:nvPr/>
        </p:nvGrpSpPr>
        <p:grpSpPr>
          <a:xfrm>
            <a:off x="969952" y="3480051"/>
            <a:ext cx="4384821" cy="3060000"/>
            <a:chOff x="17524149" y="3926825"/>
            <a:chExt cx="3631068" cy="7732285"/>
          </a:xfrm>
        </p:grpSpPr>
        <p:sp>
          <p:nvSpPr>
            <p:cNvPr id="19" name="Obdélník: se zakulacenými rohy 18">
              <a:extLst>
                <a:ext uri="{FF2B5EF4-FFF2-40B4-BE49-F238E27FC236}">
                  <a16:creationId xmlns:a16="http://schemas.microsoft.com/office/drawing/2014/main" id="{826E5A18-8AD0-E01A-04E1-D4C5AB91C90D}"/>
                </a:ext>
              </a:extLst>
            </p:cNvPr>
            <p:cNvSpPr/>
            <p:nvPr/>
          </p:nvSpPr>
          <p:spPr>
            <a:xfrm>
              <a:off x="17577827" y="3926825"/>
              <a:ext cx="3577390" cy="7732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5352B729-C445-6271-454B-8F46632A155E}"/>
                </a:ext>
              </a:extLst>
            </p:cNvPr>
            <p:cNvSpPr txBox="1"/>
            <p:nvPr/>
          </p:nvSpPr>
          <p:spPr>
            <a:xfrm>
              <a:off x="17524149" y="4297694"/>
              <a:ext cx="3549626" cy="668837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~ 75%</a:t>
              </a:r>
              <a:endPara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009AC7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vyšetření PET v ČR  provedeno radiofarmaky vyrobenými v ÚJV Řež</a:t>
              </a:r>
            </a:p>
          </p:txBody>
        </p:sp>
      </p:grp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B95659D-CB9C-CD77-1DBD-9673EDF074F3}"/>
              </a:ext>
            </a:extLst>
          </p:cNvPr>
          <p:cNvGrpSpPr/>
          <p:nvPr/>
        </p:nvGrpSpPr>
        <p:grpSpPr>
          <a:xfrm>
            <a:off x="969950" y="10265518"/>
            <a:ext cx="4285914" cy="3060000"/>
            <a:chOff x="11876531" y="5154693"/>
            <a:chExt cx="3577390" cy="7732286"/>
          </a:xfrm>
        </p:grpSpPr>
        <p:sp>
          <p:nvSpPr>
            <p:cNvPr id="22" name="Obdélník: se zakulacenými rohy 21">
              <a:extLst>
                <a:ext uri="{FF2B5EF4-FFF2-40B4-BE49-F238E27FC236}">
                  <a16:creationId xmlns:a16="http://schemas.microsoft.com/office/drawing/2014/main" id="{E564744A-A411-D27A-B0D7-3FB1DEB7D641}"/>
                </a:ext>
              </a:extLst>
            </p:cNvPr>
            <p:cNvSpPr/>
            <p:nvPr/>
          </p:nvSpPr>
          <p:spPr>
            <a:xfrm>
              <a:off x="11876531" y="5154693"/>
              <a:ext cx="3577390" cy="77322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76961A90-4C66-0246-A21E-CAAECD099569}"/>
                </a:ext>
              </a:extLst>
            </p:cNvPr>
            <p:cNvSpPr txBox="1"/>
            <p:nvPr/>
          </p:nvSpPr>
          <p:spPr>
            <a:xfrm>
              <a:off x="11981583" y="5410864"/>
              <a:ext cx="3367286" cy="5878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5</a:t>
              </a:r>
              <a:endPara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009AC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různých  registrovaných PET radiofarmak vyrábí ÚJV Řež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403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440D8032-679F-47D4-0637-8CC9B2AC32E8}"/>
              </a:ext>
            </a:extLst>
          </p:cNvPr>
          <p:cNvGrpSpPr/>
          <p:nvPr/>
        </p:nvGrpSpPr>
        <p:grpSpPr>
          <a:xfrm>
            <a:off x="1034773" y="6872784"/>
            <a:ext cx="4320000" cy="3060000"/>
            <a:chOff x="17630472" y="4095511"/>
            <a:chExt cx="3577390" cy="7732285"/>
          </a:xfrm>
        </p:grpSpPr>
        <p:sp>
          <p:nvSpPr>
            <p:cNvPr id="25" name="Obdélník: se zakulacenými rohy 24">
              <a:extLst>
                <a:ext uri="{FF2B5EF4-FFF2-40B4-BE49-F238E27FC236}">
                  <a16:creationId xmlns:a16="http://schemas.microsoft.com/office/drawing/2014/main" id="{66A241FC-C54D-A528-15AE-97C9C5F3AF7C}"/>
                </a:ext>
              </a:extLst>
            </p:cNvPr>
            <p:cNvSpPr/>
            <p:nvPr/>
          </p:nvSpPr>
          <p:spPr>
            <a:xfrm>
              <a:off x="17630472" y="4095511"/>
              <a:ext cx="3577390" cy="7732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TextovéPole 25">
              <a:extLst>
                <a:ext uri="{FF2B5EF4-FFF2-40B4-BE49-F238E27FC236}">
                  <a16:creationId xmlns:a16="http://schemas.microsoft.com/office/drawing/2014/main" id="{5A79B6A5-C1AE-A715-4E44-70F6B66145FD}"/>
                </a:ext>
              </a:extLst>
            </p:cNvPr>
            <p:cNvSpPr txBox="1"/>
            <p:nvPr/>
          </p:nvSpPr>
          <p:spPr>
            <a:xfrm>
              <a:off x="17787935" y="5282477"/>
              <a:ext cx="3262464" cy="418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</a:t>
              </a:r>
              <a:endPara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009AC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PET centra provozována ÚJV Řež</a:t>
              </a:r>
            </a:p>
          </p:txBody>
        </p:sp>
      </p:grpSp>
      <p:grpSp>
        <p:nvGrpSpPr>
          <p:cNvPr id="2" name="Skupina 1">
            <a:extLst>
              <a:ext uri="{FF2B5EF4-FFF2-40B4-BE49-F238E27FC236}">
                <a16:creationId xmlns:a16="http://schemas.microsoft.com/office/drawing/2014/main" id="{2A1CEBB9-1EE6-DCCF-000A-0E217792A693}"/>
              </a:ext>
            </a:extLst>
          </p:cNvPr>
          <p:cNvGrpSpPr/>
          <p:nvPr/>
        </p:nvGrpSpPr>
        <p:grpSpPr>
          <a:xfrm>
            <a:off x="15290480" y="6839354"/>
            <a:ext cx="4320000" cy="3060000"/>
            <a:chOff x="17550062" y="4058650"/>
            <a:chExt cx="3577390" cy="7732286"/>
          </a:xfrm>
        </p:grpSpPr>
        <p:sp>
          <p:nvSpPr>
            <p:cNvPr id="3" name="Obdélník: se zakulacenými rohy 2">
              <a:extLst>
                <a:ext uri="{FF2B5EF4-FFF2-40B4-BE49-F238E27FC236}">
                  <a16:creationId xmlns:a16="http://schemas.microsoft.com/office/drawing/2014/main" id="{22E96360-6B98-F449-FD4F-38E09A885BA2}"/>
                </a:ext>
              </a:extLst>
            </p:cNvPr>
            <p:cNvSpPr/>
            <p:nvPr/>
          </p:nvSpPr>
          <p:spPr>
            <a:xfrm>
              <a:off x="17550062" y="4058650"/>
              <a:ext cx="3577390" cy="77322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46729932-23B7-132D-AF6C-EC22799F5751}"/>
                </a:ext>
              </a:extLst>
            </p:cNvPr>
            <p:cNvSpPr txBox="1"/>
            <p:nvPr/>
          </p:nvSpPr>
          <p:spPr>
            <a:xfrm>
              <a:off x="17655114" y="4420342"/>
              <a:ext cx="3367286" cy="6002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</a:t>
              </a:r>
              <a:endPara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009AC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PET radiofarmakum vyráběné v rámci CMO (Curium, </a:t>
              </a:r>
              <a:r>
                <a:rPr kumimoji="0" lang="cs-CZ" sz="2800" b="1" i="1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Pylclari</a:t>
              </a: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)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403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7" name="Skupina 6">
            <a:extLst>
              <a:ext uri="{FF2B5EF4-FFF2-40B4-BE49-F238E27FC236}">
                <a16:creationId xmlns:a16="http://schemas.microsoft.com/office/drawing/2014/main" id="{7ECC3A23-82BC-3724-EA92-B0FFA35FBDB2}"/>
              </a:ext>
            </a:extLst>
          </p:cNvPr>
          <p:cNvGrpSpPr/>
          <p:nvPr/>
        </p:nvGrpSpPr>
        <p:grpSpPr>
          <a:xfrm>
            <a:off x="15316520" y="10184001"/>
            <a:ext cx="4320000" cy="3060000"/>
            <a:chOff x="17563938" y="4266043"/>
            <a:chExt cx="3577390" cy="7732285"/>
          </a:xfrm>
        </p:grpSpPr>
        <p:sp>
          <p:nvSpPr>
            <p:cNvPr id="27" name="Obdélník: se zakulacenými rohy 26">
              <a:extLst>
                <a:ext uri="{FF2B5EF4-FFF2-40B4-BE49-F238E27FC236}">
                  <a16:creationId xmlns:a16="http://schemas.microsoft.com/office/drawing/2014/main" id="{C974FD1D-3372-684C-02FA-993B1236A549}"/>
                </a:ext>
              </a:extLst>
            </p:cNvPr>
            <p:cNvSpPr/>
            <p:nvPr/>
          </p:nvSpPr>
          <p:spPr>
            <a:xfrm>
              <a:off x="17563938" y="4266043"/>
              <a:ext cx="3577390" cy="7732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id="{E1D4D851-36A7-D440-A568-71916CF797A5}"/>
                </a:ext>
              </a:extLst>
            </p:cNvPr>
            <p:cNvSpPr txBox="1"/>
            <p:nvPr/>
          </p:nvSpPr>
          <p:spPr>
            <a:xfrm>
              <a:off x="17819247" y="4677951"/>
              <a:ext cx="3262464" cy="4277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99,7 - 99,9 %</a:t>
              </a:r>
              <a:endParaRPr kumimoji="0" lang="cs-CZ" sz="4800" b="0" i="0" u="none" strike="noStrike" kern="1200" cap="none" spc="0" normalizeH="0" baseline="0" noProof="0" dirty="0">
                <a:ln>
                  <a:noFill/>
                </a:ln>
                <a:solidFill>
                  <a:srgbClr val="009AC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Dlouhodobá spolehlivost dodávek</a:t>
              </a:r>
            </a:p>
          </p:txBody>
        </p:sp>
      </p:grp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7339EA47-419F-A937-E797-AC57C9414964}"/>
              </a:ext>
            </a:extLst>
          </p:cNvPr>
          <p:cNvGrpSpPr/>
          <p:nvPr/>
        </p:nvGrpSpPr>
        <p:grpSpPr>
          <a:xfrm>
            <a:off x="5768066" y="10184001"/>
            <a:ext cx="4320000" cy="3060000"/>
            <a:chOff x="17683830" y="4296699"/>
            <a:chExt cx="3577390" cy="7732285"/>
          </a:xfrm>
        </p:grpSpPr>
        <p:sp>
          <p:nvSpPr>
            <p:cNvPr id="30" name="Obdélník: se zakulacenými rohy 29">
              <a:extLst>
                <a:ext uri="{FF2B5EF4-FFF2-40B4-BE49-F238E27FC236}">
                  <a16:creationId xmlns:a16="http://schemas.microsoft.com/office/drawing/2014/main" id="{3B178B91-E9C6-C63C-1975-BE85EB8CA7D1}"/>
                </a:ext>
              </a:extLst>
            </p:cNvPr>
            <p:cNvSpPr/>
            <p:nvPr/>
          </p:nvSpPr>
          <p:spPr>
            <a:xfrm>
              <a:off x="17683830" y="4296699"/>
              <a:ext cx="3577390" cy="7732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TextovéPole 30">
              <a:extLst>
                <a:ext uri="{FF2B5EF4-FFF2-40B4-BE49-F238E27FC236}">
                  <a16:creationId xmlns:a16="http://schemas.microsoft.com/office/drawing/2014/main" id="{15F34BC0-34F7-34C6-AD66-E44BA318E208}"/>
                </a:ext>
              </a:extLst>
            </p:cNvPr>
            <p:cNvSpPr txBox="1"/>
            <p:nvPr/>
          </p:nvSpPr>
          <p:spPr>
            <a:xfrm>
              <a:off x="17841293" y="4588810"/>
              <a:ext cx="3262464" cy="5356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20 </a:t>
              </a:r>
              <a:endPara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009AC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nemocnic v ČR, které odebírají naše PET radiofarmaka</a:t>
              </a:r>
            </a:p>
          </p:txBody>
        </p:sp>
      </p:grp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2B50948C-2ABA-24B1-0C5F-256CC53C0A40}"/>
              </a:ext>
            </a:extLst>
          </p:cNvPr>
          <p:cNvGrpSpPr/>
          <p:nvPr/>
        </p:nvGrpSpPr>
        <p:grpSpPr>
          <a:xfrm>
            <a:off x="10484319" y="10188409"/>
            <a:ext cx="4320000" cy="3060000"/>
            <a:chOff x="17683830" y="4296699"/>
            <a:chExt cx="3577390" cy="7732285"/>
          </a:xfrm>
        </p:grpSpPr>
        <p:sp>
          <p:nvSpPr>
            <p:cNvPr id="33" name="Obdélník: se zakulacenými rohy 32">
              <a:extLst>
                <a:ext uri="{FF2B5EF4-FFF2-40B4-BE49-F238E27FC236}">
                  <a16:creationId xmlns:a16="http://schemas.microsoft.com/office/drawing/2014/main" id="{C9051104-C844-9C2F-BC23-101C4E3F007C}"/>
                </a:ext>
              </a:extLst>
            </p:cNvPr>
            <p:cNvSpPr/>
            <p:nvPr/>
          </p:nvSpPr>
          <p:spPr>
            <a:xfrm>
              <a:off x="17683830" y="4296699"/>
              <a:ext cx="3577390" cy="7732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TextovéPole 33">
              <a:extLst>
                <a:ext uri="{FF2B5EF4-FFF2-40B4-BE49-F238E27FC236}">
                  <a16:creationId xmlns:a16="http://schemas.microsoft.com/office/drawing/2014/main" id="{A98C9A5F-9CC8-9A00-A0B9-6B376031B5D9}"/>
                </a:ext>
              </a:extLst>
            </p:cNvPr>
            <p:cNvSpPr txBox="1"/>
            <p:nvPr/>
          </p:nvSpPr>
          <p:spPr>
            <a:xfrm>
              <a:off x="17841293" y="4747716"/>
              <a:ext cx="3262464" cy="5356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C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 </a:t>
              </a:r>
              <a:endPara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009AC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nemocnic na Slovensku zásobovaných příležitostně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9974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97605" y="2603187"/>
            <a:ext cx="7618475" cy="5080000"/>
          </a:xfrm>
          <a:prstGeom prst="roundRect">
            <a:avLst>
              <a:gd name="adj" fmla="val 2167"/>
            </a:avLst>
          </a:prstGeom>
        </p:spPr>
      </p:pic>
      <p:sp>
        <p:nvSpPr>
          <p:cNvPr id="5" name="Text 2"/>
          <p:cNvSpPr/>
          <p:nvPr/>
        </p:nvSpPr>
        <p:spPr>
          <a:xfrm>
            <a:off x="1391049" y="814188"/>
            <a:ext cx="17980600" cy="1071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7600"/>
              </a:lnSpc>
            </a:pPr>
            <a:r>
              <a:rPr lang="en-US" sz="6000" dirty="0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INFRASTRUKTURA PRO NUKLEÁRNÍ MEDICÍNU</a:t>
            </a:r>
            <a:endParaRPr lang="en-US" sz="6000" dirty="0">
              <a:solidFill>
                <a:srgbClr val="0053A0"/>
              </a:solidFill>
              <a:latin typeface="Arial" panose="020B0604020202020204" pitchFamily="34" charset="0"/>
              <a:ea typeface="Outfit Extra Bold"/>
            </a:endParaRPr>
          </a:p>
        </p:txBody>
      </p:sp>
      <p:sp>
        <p:nvSpPr>
          <p:cNvPr id="6" name="Shape 3"/>
          <p:cNvSpPr/>
          <p:nvPr/>
        </p:nvSpPr>
        <p:spPr>
          <a:xfrm>
            <a:off x="2419749" y="9268115"/>
            <a:ext cx="6011330" cy="1622821"/>
          </a:xfrm>
          <a:prstGeom prst="roundRect">
            <a:avLst>
              <a:gd name="adj" fmla="val 11269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 sz="6400"/>
          </a:p>
        </p:txBody>
      </p:sp>
      <p:sp>
        <p:nvSpPr>
          <p:cNvPr id="7" name="Shape 4"/>
          <p:cNvSpPr/>
          <p:nvPr/>
        </p:nvSpPr>
        <p:spPr>
          <a:xfrm>
            <a:off x="2419750" y="9267187"/>
            <a:ext cx="6057244" cy="152400"/>
          </a:xfrm>
          <a:prstGeom prst="roundRect">
            <a:avLst>
              <a:gd name="adj" fmla="val 86279"/>
            </a:avLst>
          </a:prstGeom>
          <a:solidFill>
            <a:srgbClr val="0053A0"/>
          </a:solidFill>
          <a:ln/>
        </p:spPr>
        <p:txBody>
          <a:bodyPr/>
          <a:lstStyle/>
          <a:p>
            <a:endParaRPr lang="en-US" sz="64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E7E108D-8800-F1DC-446D-0F0F867B7E93}"/>
              </a:ext>
            </a:extLst>
          </p:cNvPr>
          <p:cNvGrpSpPr/>
          <p:nvPr/>
        </p:nvGrpSpPr>
        <p:grpSpPr>
          <a:xfrm>
            <a:off x="4837243" y="8872955"/>
            <a:ext cx="939205" cy="939205"/>
            <a:chOff x="4837243" y="8872955"/>
            <a:chExt cx="939205" cy="939205"/>
          </a:xfrm>
          <a:solidFill>
            <a:srgbClr val="0053A0"/>
          </a:solidFill>
        </p:grpSpPr>
        <p:sp>
          <p:nvSpPr>
            <p:cNvPr id="8" name="Shape 5"/>
            <p:cNvSpPr/>
            <p:nvPr/>
          </p:nvSpPr>
          <p:spPr>
            <a:xfrm>
              <a:off x="4837243" y="8872955"/>
              <a:ext cx="939205" cy="939205"/>
            </a:xfrm>
            <a:prstGeom prst="roundRect">
              <a:avLst>
                <a:gd name="adj" fmla="val 162265"/>
              </a:avLst>
            </a:prstGeom>
            <a:grpFill/>
            <a:ln/>
          </p:spPr>
          <p:txBody>
            <a:bodyPr/>
            <a:lstStyle/>
            <a:p>
              <a:endParaRPr lang="en-US" sz="6400"/>
            </a:p>
          </p:txBody>
        </p:sp>
        <p:pic>
          <p:nvPicPr>
            <p:cNvPr id="9" name="Image 1" descr="preencoded.png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19024" y="9154536"/>
              <a:ext cx="375643" cy="375643"/>
            </a:xfrm>
            <a:prstGeom prst="rect">
              <a:avLst/>
            </a:prstGeom>
          </p:spPr>
        </p:pic>
      </p:grpSp>
      <p:sp>
        <p:nvSpPr>
          <p:cNvPr id="10" name="Text 6"/>
          <p:cNvSpPr/>
          <p:nvPr/>
        </p:nvSpPr>
        <p:spPr>
          <a:xfrm>
            <a:off x="2723660" y="10056914"/>
            <a:ext cx="5432772" cy="805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733"/>
              </a:lnSpc>
            </a:pPr>
            <a:r>
              <a:rPr lang="en-US" sz="3050" b="1" dirty="0" err="1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Komerční</a:t>
            </a:r>
            <a:r>
              <a:rPr lang="en-US" sz="3050" b="1" dirty="0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 </a:t>
            </a:r>
            <a:r>
              <a:rPr lang="en-US" sz="3050" b="1" dirty="0" err="1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výroba</a:t>
            </a:r>
            <a:r>
              <a:rPr lang="en-US" sz="3200" b="1" dirty="0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 </a:t>
            </a:r>
            <a:endParaRPr lang="cs-CZ" sz="3200" b="1" dirty="0">
              <a:solidFill>
                <a:srgbClr val="0053A0"/>
              </a:solidFill>
              <a:latin typeface="Arial" panose="020B0604020202020204" pitchFamily="34" charset="0"/>
              <a:ea typeface="Outfit Extra Bold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11772879" y="9268115"/>
            <a:ext cx="6011441" cy="1622821"/>
          </a:xfrm>
          <a:prstGeom prst="roundRect">
            <a:avLst>
              <a:gd name="adj" fmla="val 11269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 sz="6400" dirty="0">
              <a:latin typeface="Arial" panose="020B0604020202020204" pitchFamily="34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11772880" y="9267187"/>
            <a:ext cx="6057356" cy="152400"/>
          </a:xfrm>
          <a:prstGeom prst="roundRect">
            <a:avLst>
              <a:gd name="adj" fmla="val 86279"/>
            </a:avLst>
          </a:prstGeom>
          <a:solidFill>
            <a:srgbClr val="0053A0"/>
          </a:solidFill>
          <a:ln/>
        </p:spPr>
        <p:txBody>
          <a:bodyPr/>
          <a:lstStyle/>
          <a:p>
            <a:endParaRPr lang="en-US" sz="64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470F21F-68A1-8260-3A55-1CD926C2088C}"/>
              </a:ext>
            </a:extLst>
          </p:cNvPr>
          <p:cNvGrpSpPr/>
          <p:nvPr/>
        </p:nvGrpSpPr>
        <p:grpSpPr>
          <a:xfrm>
            <a:off x="14190373" y="8872955"/>
            <a:ext cx="939205" cy="939205"/>
            <a:chOff x="12915205" y="8872955"/>
            <a:chExt cx="939205" cy="939205"/>
          </a:xfrm>
          <a:solidFill>
            <a:srgbClr val="0053A0"/>
          </a:solidFill>
        </p:grpSpPr>
        <p:sp>
          <p:nvSpPr>
            <p:cNvPr id="13" name="Shape 9"/>
            <p:cNvSpPr/>
            <p:nvPr/>
          </p:nvSpPr>
          <p:spPr>
            <a:xfrm>
              <a:off x="12915205" y="8872955"/>
              <a:ext cx="939205" cy="939205"/>
            </a:xfrm>
            <a:prstGeom prst="roundRect">
              <a:avLst>
                <a:gd name="adj" fmla="val 162265"/>
              </a:avLst>
            </a:prstGeom>
            <a:grpFill/>
            <a:ln/>
          </p:spPr>
          <p:txBody>
            <a:bodyPr/>
            <a:lstStyle/>
            <a:p>
              <a:endParaRPr lang="en-US" sz="6400"/>
            </a:p>
          </p:txBody>
        </p:sp>
        <p:pic>
          <p:nvPicPr>
            <p:cNvPr id="14" name="Image 2" descr="preencoded.png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196986" y="9144624"/>
              <a:ext cx="375643" cy="375643"/>
            </a:xfrm>
            <a:prstGeom prst="rect">
              <a:avLst/>
            </a:prstGeom>
          </p:spPr>
        </p:pic>
      </p:grpSp>
      <p:sp>
        <p:nvSpPr>
          <p:cNvPr id="15" name="Text 10"/>
          <p:cNvSpPr/>
          <p:nvPr/>
        </p:nvSpPr>
        <p:spPr>
          <a:xfrm>
            <a:off x="12689696" y="10056318"/>
            <a:ext cx="3913187" cy="48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33"/>
              </a:lnSpc>
            </a:pPr>
            <a:r>
              <a:rPr lang="cs-CZ" sz="3050" b="1" dirty="0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3 výrobní </a:t>
            </a:r>
            <a:r>
              <a:rPr lang="en-US" sz="3050" b="1" dirty="0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PET Centra</a:t>
            </a:r>
            <a:endParaRPr lang="en-US" sz="3067" dirty="0">
              <a:solidFill>
                <a:srgbClr val="0053A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2419749" y="11500334"/>
            <a:ext cx="6011330" cy="1622821"/>
          </a:xfrm>
          <a:prstGeom prst="roundRect">
            <a:avLst>
              <a:gd name="adj" fmla="val 11269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 sz="6400"/>
          </a:p>
        </p:txBody>
      </p:sp>
      <p:sp>
        <p:nvSpPr>
          <p:cNvPr id="17" name="Shape 12"/>
          <p:cNvSpPr/>
          <p:nvPr/>
        </p:nvSpPr>
        <p:spPr>
          <a:xfrm>
            <a:off x="2419750" y="11469989"/>
            <a:ext cx="6057244" cy="152400"/>
          </a:xfrm>
          <a:prstGeom prst="roundRect">
            <a:avLst>
              <a:gd name="adj" fmla="val 86279"/>
            </a:avLst>
          </a:prstGeom>
          <a:solidFill>
            <a:srgbClr val="0053A0"/>
          </a:solidFill>
          <a:ln/>
        </p:spPr>
        <p:txBody>
          <a:bodyPr/>
          <a:lstStyle/>
          <a:p>
            <a:endParaRPr lang="en-US" sz="64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37E17E6-962C-FC61-4BAC-1B5DC69B4FDF}"/>
              </a:ext>
            </a:extLst>
          </p:cNvPr>
          <p:cNvGrpSpPr/>
          <p:nvPr/>
        </p:nvGrpSpPr>
        <p:grpSpPr>
          <a:xfrm>
            <a:off x="4837243" y="11057168"/>
            <a:ext cx="939205" cy="939205"/>
            <a:chOff x="4837243" y="11057168"/>
            <a:chExt cx="939205" cy="939205"/>
          </a:xfrm>
          <a:solidFill>
            <a:srgbClr val="0053A0"/>
          </a:solidFill>
        </p:grpSpPr>
        <p:sp>
          <p:nvSpPr>
            <p:cNvPr id="18" name="Shape 13"/>
            <p:cNvSpPr/>
            <p:nvPr/>
          </p:nvSpPr>
          <p:spPr>
            <a:xfrm>
              <a:off x="4837243" y="11057168"/>
              <a:ext cx="939205" cy="939205"/>
            </a:xfrm>
            <a:prstGeom prst="roundRect">
              <a:avLst>
                <a:gd name="adj" fmla="val 162265"/>
              </a:avLst>
            </a:prstGeom>
            <a:grpFill/>
            <a:ln/>
          </p:spPr>
          <p:txBody>
            <a:bodyPr/>
            <a:lstStyle/>
            <a:p>
              <a:endParaRPr lang="en-US" sz="6400"/>
            </a:p>
          </p:txBody>
        </p:sp>
        <p:pic>
          <p:nvPicPr>
            <p:cNvPr id="19" name="Image 3" descr="preencoded.png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119022" y="11338752"/>
              <a:ext cx="375643" cy="375643"/>
            </a:xfrm>
            <a:prstGeom prst="rect">
              <a:avLst/>
            </a:prstGeom>
          </p:spPr>
        </p:pic>
      </p:grpSp>
      <p:sp>
        <p:nvSpPr>
          <p:cNvPr id="20" name="Text 14"/>
          <p:cNvSpPr/>
          <p:nvPr/>
        </p:nvSpPr>
        <p:spPr>
          <a:xfrm>
            <a:off x="3731052" y="12221047"/>
            <a:ext cx="3106363" cy="48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33"/>
              </a:lnSpc>
            </a:pPr>
            <a:r>
              <a:rPr lang="en-US" sz="3050" b="1" dirty="0" err="1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Výzkum</a:t>
            </a:r>
            <a:r>
              <a:rPr lang="en-US" sz="3050" b="1" dirty="0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 a </a:t>
            </a:r>
            <a:r>
              <a:rPr lang="en-US" sz="3050" b="1" dirty="0" err="1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vývoj</a:t>
            </a:r>
            <a:r>
              <a:rPr lang="en-US" sz="3050" b="1" dirty="0">
                <a:solidFill>
                  <a:srgbClr val="0053A0"/>
                </a:solidFill>
                <a:latin typeface="Arial" panose="020B0604020202020204" pitchFamily="34" charset="0"/>
                <a:ea typeface="Outfit Extra Bold"/>
                <a:cs typeface="Outfit Extra Bold" pitchFamily="34" charset="-120"/>
              </a:rPr>
              <a:t> </a:t>
            </a:r>
            <a:endParaRPr lang="en-US" sz="3050" b="1" dirty="0">
              <a:solidFill>
                <a:srgbClr val="0053A0"/>
              </a:solidFill>
              <a:latin typeface="Arial" panose="020B0604020202020204" pitchFamily="34" charset="0"/>
              <a:ea typeface="Outfit Extra Bold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11772879" y="11500334"/>
            <a:ext cx="6011441" cy="1622821"/>
          </a:xfrm>
          <a:prstGeom prst="roundRect">
            <a:avLst>
              <a:gd name="adj" fmla="val 11269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 sz="6400"/>
          </a:p>
        </p:txBody>
      </p:sp>
      <p:sp>
        <p:nvSpPr>
          <p:cNvPr id="22" name="Shape 16"/>
          <p:cNvSpPr/>
          <p:nvPr/>
        </p:nvSpPr>
        <p:spPr>
          <a:xfrm>
            <a:off x="11772880" y="11469989"/>
            <a:ext cx="6057356" cy="152400"/>
          </a:xfrm>
          <a:prstGeom prst="roundRect">
            <a:avLst>
              <a:gd name="adj" fmla="val 86279"/>
            </a:avLst>
          </a:prstGeom>
          <a:solidFill>
            <a:srgbClr val="0053A0"/>
          </a:solidFill>
          <a:ln/>
        </p:spPr>
        <p:txBody>
          <a:bodyPr/>
          <a:lstStyle/>
          <a:p>
            <a:endParaRPr lang="en-US" sz="64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A539C5F-5C44-3ABF-F073-20AA80091FEF}"/>
              </a:ext>
            </a:extLst>
          </p:cNvPr>
          <p:cNvGrpSpPr/>
          <p:nvPr/>
        </p:nvGrpSpPr>
        <p:grpSpPr>
          <a:xfrm>
            <a:off x="14190373" y="11073681"/>
            <a:ext cx="939205" cy="939205"/>
            <a:chOff x="12915205" y="11073681"/>
            <a:chExt cx="939205" cy="939205"/>
          </a:xfrm>
          <a:solidFill>
            <a:srgbClr val="0053A0"/>
          </a:solidFill>
        </p:grpSpPr>
        <p:sp>
          <p:nvSpPr>
            <p:cNvPr id="23" name="Shape 17"/>
            <p:cNvSpPr/>
            <p:nvPr/>
          </p:nvSpPr>
          <p:spPr>
            <a:xfrm>
              <a:off x="12915205" y="11073681"/>
              <a:ext cx="939205" cy="939205"/>
            </a:xfrm>
            <a:prstGeom prst="roundRect">
              <a:avLst>
                <a:gd name="adj" fmla="val 162265"/>
              </a:avLst>
            </a:prstGeom>
            <a:grpFill/>
            <a:ln/>
          </p:spPr>
          <p:txBody>
            <a:bodyPr/>
            <a:lstStyle/>
            <a:p>
              <a:endParaRPr lang="en-US" sz="6400"/>
            </a:p>
          </p:txBody>
        </p:sp>
        <p:pic>
          <p:nvPicPr>
            <p:cNvPr id="24" name="Image 4" descr="preencoded.png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3196986" y="11362667"/>
              <a:ext cx="375643" cy="375643"/>
            </a:xfrm>
            <a:prstGeom prst="rect">
              <a:avLst/>
            </a:prstGeom>
          </p:spPr>
        </p:pic>
      </p:grpSp>
      <p:sp>
        <p:nvSpPr>
          <p:cNvPr id="25" name="Text 18"/>
          <p:cNvSpPr/>
          <p:nvPr/>
        </p:nvSpPr>
        <p:spPr>
          <a:xfrm>
            <a:off x="12841317" y="12225215"/>
            <a:ext cx="4605139" cy="48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33"/>
              </a:lnSpc>
            </a:pPr>
            <a:r>
              <a:rPr lang="cs-CZ" sz="3050" b="1" dirty="0">
                <a:solidFill>
                  <a:srgbClr val="0053A0"/>
                </a:solidFill>
                <a:latin typeface="Arial" panose="020B0604020202020204" pitchFamily="34" charset="0"/>
              </a:rPr>
              <a:t>Školení specialistů</a:t>
            </a:r>
          </a:p>
        </p:txBody>
      </p:sp>
      <p:pic>
        <p:nvPicPr>
          <p:cNvPr id="26" name="Image 0">
            <a:extLst>
              <a:ext uri="{FF2B5EF4-FFF2-40B4-BE49-F238E27FC236}">
                <a16:creationId xmlns:a16="http://schemas.microsoft.com/office/drawing/2014/main" id="{2EA8149C-3A98-F6DC-FE63-35FACE6BA51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69363" y="2603187"/>
            <a:ext cx="7618475" cy="5080000"/>
          </a:xfrm>
          <a:prstGeom prst="roundRect">
            <a:avLst>
              <a:gd name="adj" fmla="val 2667"/>
            </a:avLst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1_Prezentace ÚJV 16:9 - CZ">
  <a:themeElements>
    <a:clrScheme name="ÚJV 2020">
      <a:dk1>
        <a:sysClr val="windowText" lastClr="000000"/>
      </a:dk1>
      <a:lt1>
        <a:sysClr val="window" lastClr="FFFFFF"/>
      </a:lt1>
      <a:dk2>
        <a:srgbClr val="646363"/>
      </a:dk2>
      <a:lt2>
        <a:srgbClr val="D6D6D6"/>
      </a:lt2>
      <a:accent1>
        <a:srgbClr val="0054A4"/>
      </a:accent1>
      <a:accent2>
        <a:srgbClr val="009AC7"/>
      </a:accent2>
      <a:accent3>
        <a:srgbClr val="646363"/>
      </a:accent3>
      <a:accent4>
        <a:srgbClr val="D6D6D6"/>
      </a:accent4>
      <a:accent5>
        <a:srgbClr val="059646"/>
      </a:accent5>
      <a:accent6>
        <a:srgbClr val="FDE057"/>
      </a:accent6>
      <a:hlink>
        <a:srgbClr val="0054A4"/>
      </a:hlink>
      <a:folHlink>
        <a:srgbClr val="0054A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7F082121-8913-4FAE-942A-743FC0F521B0}" vid="{B6DAE69C-FCE1-4460-A432-998E403C4B49}"/>
    </a:ext>
  </a:extLst>
</a:theme>
</file>

<file path=ppt/theme/theme2.xml><?xml version="1.0" encoding="utf-8"?>
<a:theme xmlns:a="http://schemas.openxmlformats.org/drawingml/2006/main" name="2_Prezentace ÚJV 16:9 - EN_white">
  <a:themeElements>
    <a:clrScheme name="ÚJV 2020">
      <a:dk1>
        <a:sysClr val="windowText" lastClr="000000"/>
      </a:dk1>
      <a:lt1>
        <a:sysClr val="window" lastClr="FFFFFF"/>
      </a:lt1>
      <a:dk2>
        <a:srgbClr val="646363"/>
      </a:dk2>
      <a:lt2>
        <a:srgbClr val="D6D6D6"/>
      </a:lt2>
      <a:accent1>
        <a:srgbClr val="0054A4"/>
      </a:accent1>
      <a:accent2>
        <a:srgbClr val="009AC7"/>
      </a:accent2>
      <a:accent3>
        <a:srgbClr val="646363"/>
      </a:accent3>
      <a:accent4>
        <a:srgbClr val="D6D6D6"/>
      </a:accent4>
      <a:accent5>
        <a:srgbClr val="059646"/>
      </a:accent5>
      <a:accent6>
        <a:srgbClr val="FDE057"/>
      </a:accent6>
      <a:hlink>
        <a:srgbClr val="0054A4"/>
      </a:hlink>
      <a:folHlink>
        <a:srgbClr val="0054A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7F082121-8913-4FAE-942A-743FC0F521B0}" vid="{2DD52117-B5DD-40D3-AC8F-BFD64E98911E}"/>
    </a:ext>
  </a:extLst>
</a:theme>
</file>

<file path=ppt/theme/theme3.xml><?xml version="1.0" encoding="utf-8"?>
<a:theme xmlns:a="http://schemas.openxmlformats.org/drawingml/2006/main" name="Prázdný slide">
  <a:themeElements>
    <a:clrScheme name="Custom 2">
      <a:dk1>
        <a:sysClr val="windowText" lastClr="000000"/>
      </a:dk1>
      <a:lt1>
        <a:sysClr val="window" lastClr="FFFFFF"/>
      </a:lt1>
      <a:dk2>
        <a:srgbClr val="646363"/>
      </a:dk2>
      <a:lt2>
        <a:srgbClr val="D6D6D6"/>
      </a:lt2>
      <a:accent1>
        <a:srgbClr val="0054A4"/>
      </a:accent1>
      <a:accent2>
        <a:srgbClr val="009AC7"/>
      </a:accent2>
      <a:accent3>
        <a:srgbClr val="646363"/>
      </a:accent3>
      <a:accent4>
        <a:srgbClr val="D6D6D6"/>
      </a:accent4>
      <a:accent5>
        <a:srgbClr val="059646"/>
      </a:accent5>
      <a:accent6>
        <a:srgbClr val="FDE057"/>
      </a:accent6>
      <a:hlink>
        <a:srgbClr val="0054A4"/>
      </a:hlink>
      <a:folHlink>
        <a:srgbClr val="0054A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7" id="{7F082121-8913-4FAE-942A-743FC0F521B0}" vid="{0CA1F0C5-BA8F-4980-ADF4-BF9812031625}"/>
    </a:ext>
  </a:extLst>
</a:theme>
</file>

<file path=ppt/theme/theme4.xml><?xml version="1.0" encoding="utf-8"?>
<a:theme xmlns:a="http://schemas.openxmlformats.org/drawingml/2006/main" name="2_Prezentace ÚJV 16:9 - CZ">
  <a:themeElements>
    <a:clrScheme name="ÚJV 2020">
      <a:dk1>
        <a:sysClr val="windowText" lastClr="000000"/>
      </a:dk1>
      <a:lt1>
        <a:sysClr val="window" lastClr="FFFFFF"/>
      </a:lt1>
      <a:dk2>
        <a:srgbClr val="646363"/>
      </a:dk2>
      <a:lt2>
        <a:srgbClr val="D6D6D6"/>
      </a:lt2>
      <a:accent1>
        <a:srgbClr val="0054A4"/>
      </a:accent1>
      <a:accent2>
        <a:srgbClr val="009AC7"/>
      </a:accent2>
      <a:accent3>
        <a:srgbClr val="646363"/>
      </a:accent3>
      <a:accent4>
        <a:srgbClr val="D6D6D6"/>
      </a:accent4>
      <a:accent5>
        <a:srgbClr val="059646"/>
      </a:accent5>
      <a:accent6>
        <a:srgbClr val="FDE057"/>
      </a:accent6>
      <a:hlink>
        <a:srgbClr val="0054A4"/>
      </a:hlink>
      <a:folHlink>
        <a:srgbClr val="0054A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_UJV_prezentace_business_CZ" id="{F2908D60-782C-44A4-8691-2965A5188880}" vid="{E7FAE9EE-F266-4D52-B15A-6850A20CED6F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ÚJV 2020">
    <a:dk1>
      <a:sysClr val="windowText" lastClr="000000"/>
    </a:dk1>
    <a:lt1>
      <a:sysClr val="window" lastClr="FFFFFF"/>
    </a:lt1>
    <a:dk2>
      <a:srgbClr val="646363"/>
    </a:dk2>
    <a:lt2>
      <a:srgbClr val="D6D6D6"/>
    </a:lt2>
    <a:accent1>
      <a:srgbClr val="0054A4"/>
    </a:accent1>
    <a:accent2>
      <a:srgbClr val="009AC7"/>
    </a:accent2>
    <a:accent3>
      <a:srgbClr val="646363"/>
    </a:accent3>
    <a:accent4>
      <a:srgbClr val="D6D6D6"/>
    </a:accent4>
    <a:accent5>
      <a:srgbClr val="059646"/>
    </a:accent5>
    <a:accent6>
      <a:srgbClr val="FDE057"/>
    </a:accent6>
    <a:hlink>
      <a:srgbClr val="0054A4"/>
    </a:hlink>
    <a:folHlink>
      <a:srgbClr val="0054A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C3896A84BF444C9EA6B448FD8F175E" ma:contentTypeVersion="18" ma:contentTypeDescription="Vytvoří nový dokument" ma:contentTypeScope="" ma:versionID="619047dd5b24de04fb10f4a9fe4da4e3">
  <xsd:schema xmlns:xsd="http://www.w3.org/2001/XMLSchema" xmlns:xs="http://www.w3.org/2001/XMLSchema" xmlns:p="http://schemas.microsoft.com/office/2006/metadata/properties" xmlns:ns2="3eec11aa-d7c8-474b-b375-dc6ac7b0e47b" xmlns:ns3="67127170-065a-4910-bf80-0f16f7033ca5" targetNamespace="http://schemas.microsoft.com/office/2006/metadata/properties" ma:root="true" ma:fieldsID="6ad874de28feb30808c203718ae97550" ns2:_="" ns3:_="">
    <xsd:import namespace="3eec11aa-d7c8-474b-b375-dc6ac7b0e47b"/>
    <xsd:import namespace="67127170-065a-4910-bf80-0f16f7033c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c11aa-d7c8-474b-b375-dc6ac7b0e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15f6d182-c759-4f05-b43b-20e4e1d9c2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27170-065a-4910-bf80-0f16f7033ca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dfd0242-69d5-425b-961e-ef7e1e588fbc}" ma:internalName="TaxCatchAll" ma:showField="CatchAllData" ma:web="67127170-065a-4910-bf80-0f16f7033c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127170-065a-4910-bf80-0f16f7033ca5" xsi:nil="true"/>
    <lcf76f155ced4ddcb4097134ff3c332f xmlns="3eec11aa-d7c8-474b-b375-dc6ac7b0e47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A3B7E0C8-98A7-4B28-A60C-9ADF0ADA09D1}"/>
</file>

<file path=customXml/itemProps2.xml><?xml version="1.0" encoding="utf-8"?>
<ds:datastoreItem xmlns:ds="http://schemas.openxmlformats.org/officeDocument/2006/customXml" ds:itemID="{5BADB123-6E93-41AE-9DE8-9BD81DAD8683}">
  <ds:schemaRefs>
    <ds:schemaRef ds:uri="http://www.w3.org/XML/1998/namespace"/>
    <ds:schemaRef ds:uri="http://purl.org/dc/elements/1.1/"/>
    <ds:schemaRef ds:uri="http://purl.org/dc/dcmitype/"/>
    <ds:schemaRef ds:uri="a5e53672-6f58-4073-9f4d-96a7be293144"/>
    <ds:schemaRef ds:uri="http://purl.org/dc/terms/"/>
    <ds:schemaRef ds:uri="http://schemas.microsoft.com/sharepoint.v3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83b13370-ae73-46e0-afa9-cb8137e1150e"/>
    <ds:schemaRef ds:uri="daaee8a9-a696-477a-b930-8acfb142e5a4"/>
  </ds:schemaRefs>
</ds:datastoreItem>
</file>

<file path=customXml/itemProps3.xml><?xml version="1.0" encoding="utf-8"?>
<ds:datastoreItem xmlns:ds="http://schemas.openxmlformats.org/officeDocument/2006/customXml" ds:itemID="{0E14E9A1-53DF-4C15-B75D-0AEA27E0681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B665E77-1B9C-44BF-A25E-2F223B9DB2A0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2026_UJV_prezentace_business_CZ</Template>
  <TotalTime>338</TotalTime>
  <Words>1015</Words>
  <Application>Microsoft Office PowerPoint</Application>
  <PresentationFormat>Vlastní</PresentationFormat>
  <Paragraphs>231</Paragraphs>
  <Slides>18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Calibri</vt:lpstr>
      <vt:lpstr>Wingdings</vt:lpstr>
      <vt:lpstr>Wingdings 2</vt:lpstr>
      <vt:lpstr>1_Prezentace ÚJV 16:9 - CZ</vt:lpstr>
      <vt:lpstr>2_Prezentace ÚJV 16:9 - EN_white</vt:lpstr>
      <vt:lpstr>Prázdný slide</vt:lpstr>
      <vt:lpstr>2_Prezentace ÚJV 16:9 - CZ</vt:lpstr>
      <vt:lpstr> Jak se vyrábějí radiofarmaka a proč je důležitá vlastní produkce</vt:lpstr>
      <vt:lpstr>Prezentace aplikace PowerPoint</vt:lpstr>
      <vt:lpstr>Prezentace aplikace PowerPoint</vt:lpstr>
      <vt:lpstr>Prezentace aplikace PowerPoint</vt:lpstr>
      <vt:lpstr>Prezentace aplikace PowerPoint</vt:lpstr>
      <vt:lpstr>RADIOFARMAKA - historie</vt:lpstr>
      <vt:lpstr>RADIOFARMAKA – současnost</vt:lpstr>
      <vt:lpstr>NAŠE POZICE NA TRHU</vt:lpstr>
      <vt:lpstr>Prezentace aplikace PowerPoint</vt:lpstr>
      <vt:lpstr>Úvod do problematiky (1/2)</vt:lpstr>
      <vt:lpstr>Úvod do problematiky (2/2)</vt:lpstr>
      <vt:lpstr>Výrobní proces</vt:lpstr>
      <vt:lpstr>Závod s časem</vt:lpstr>
      <vt:lpstr>Schéma výroby</vt:lpstr>
      <vt:lpstr>Vlastní produkce (1/2)</vt:lpstr>
      <vt:lpstr>Vlastní produkce (2/2)</vt:lpstr>
      <vt:lpstr>závěr</vt:lpstr>
      <vt:lpstr>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Spatzal Patrik</dc:creator>
  <cp:lastModifiedBy>Ruzickova Iva</cp:lastModifiedBy>
  <cp:revision>7</cp:revision>
  <dcterms:created xsi:type="dcterms:W3CDTF">2026-05-27T12:10:16Z</dcterms:created>
  <dcterms:modified xsi:type="dcterms:W3CDTF">2026-06-10T10:01:22Z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0x01010057C3896A84BF444C9EA6B448FD8F175E</vt:lpwstr>
  </property>
  <property fmtid="{D5CDD505-2E9C-101B-9397-08002B2CF9AE}" pid="3" name="Kategorie formuláře">
    <vt:lpwstr/>
  </property>
  <property fmtid="{D5CDD505-2E9C-101B-9397-08002B2CF9AE}" pid="4" name="MSIP_Label_1a1a5919-8c0a-471e-a746-5628754c3a88_Enabled">
    <vt:lpwstr>true</vt:lpwstr>
  </property>
  <property fmtid="{D5CDD505-2E9C-101B-9397-08002B2CF9AE}" pid="5" name="MSIP_Label_1a1a5919-8c0a-471e-a746-5628754c3a88_SetDate">
    <vt:lpwstr>2025-09-08T11:04:55Z</vt:lpwstr>
  </property>
  <property fmtid="{D5CDD505-2E9C-101B-9397-08002B2CF9AE}" pid="6" name="MSIP_Label_1a1a5919-8c0a-471e-a746-5628754c3a88_Method">
    <vt:lpwstr>Privileged</vt:lpwstr>
  </property>
  <property fmtid="{D5CDD505-2E9C-101B-9397-08002B2CF9AE}" pid="7" name="MSIP_Label_1a1a5919-8c0a-471e-a746-5628754c3a88_Name">
    <vt:lpwstr>Cizidokument</vt:lpwstr>
  </property>
  <property fmtid="{D5CDD505-2E9C-101B-9397-08002B2CF9AE}" pid="8" name="MSIP_Label_1a1a5919-8c0a-471e-a746-5628754c3a88_SiteId">
    <vt:lpwstr>56b31968-ca9e-4cc3-9257-477c3699b885</vt:lpwstr>
  </property>
  <property fmtid="{D5CDD505-2E9C-101B-9397-08002B2CF9AE}" pid="9" name="MSIP_Label_1a1a5919-8c0a-471e-a746-5628754c3a88_ActionId">
    <vt:lpwstr>cc20abf6-18fc-416b-89ce-75c45276d2b1</vt:lpwstr>
  </property>
  <property fmtid="{D5CDD505-2E9C-101B-9397-08002B2CF9AE}" pid="10" name="MSIP_Label_1a1a5919-8c0a-471e-a746-5628754c3a88_ContentBits">
    <vt:lpwstr>0</vt:lpwstr>
  </property>
  <property fmtid="{D5CDD505-2E9C-101B-9397-08002B2CF9AE}" pid="11" name="MSIP_Label_1a1a5919-8c0a-471e-a746-5628754c3a88_Tag">
    <vt:lpwstr>10, 0, 1, 1</vt:lpwstr>
  </property>
</Properties>
</file>